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275" r:id="rId5"/>
    <p:sldId id="281" r:id="rId6"/>
    <p:sldId id="313" r:id="rId7"/>
    <p:sldId id="282" r:id="rId8"/>
    <p:sldId id="283" r:id="rId9"/>
    <p:sldId id="284" r:id="rId10"/>
    <p:sldId id="285" r:id="rId11"/>
    <p:sldId id="287" r:id="rId12"/>
    <p:sldId id="293" r:id="rId13"/>
    <p:sldId id="314" r:id="rId14"/>
    <p:sldId id="316" r:id="rId15"/>
    <p:sldId id="295" r:id="rId16"/>
    <p:sldId id="292" r:id="rId17"/>
    <p:sldId id="297" r:id="rId18"/>
    <p:sldId id="298" r:id="rId19"/>
    <p:sldId id="299" r:id="rId20"/>
    <p:sldId id="302" r:id="rId21"/>
    <p:sldId id="303" r:id="rId22"/>
    <p:sldId id="315" r:id="rId23"/>
    <p:sldId id="317" r:id="rId24"/>
    <p:sldId id="304" r:id="rId25"/>
    <p:sldId id="305" r:id="rId26"/>
    <p:sldId id="307" r:id="rId27"/>
    <p:sldId id="308" r:id="rId28"/>
    <p:sldId id="310" r:id="rId29"/>
    <p:sldId id="294" r:id="rId30"/>
    <p:sldId id="276" r:id="rId31"/>
    <p:sldId id="277" r:id="rId32"/>
    <p:sldId id="278" r:id="rId33"/>
    <p:sldId id="279" r:id="rId34"/>
    <p:sldId id="280" r:id="rId35"/>
    <p:sldId id="273" r:id="rId36"/>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5B52"/>
    <a:srgbClr val="9AC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73" autoAdjust="0"/>
    <p:restoredTop sz="83195" autoAdjust="0"/>
  </p:normalViewPr>
  <p:slideViewPr>
    <p:cSldViewPr showGuides="1">
      <p:cViewPr>
        <p:scale>
          <a:sx n="114" d="100"/>
          <a:sy n="114" d="100"/>
        </p:scale>
        <p:origin x="-1098"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image" Target="../media/image3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153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71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E1F5832C-8A74-450F-B6D5-3E22F77F9020}" type="slidenum">
              <a:rPr lang="en-GB"/>
              <a:pPr>
                <a:defRPr/>
              </a:pPr>
              <a:t>‹#›</a:t>
            </a:fld>
            <a:endParaRPr lang="en-GB"/>
          </a:p>
        </p:txBody>
      </p:sp>
    </p:spTree>
    <p:extLst>
      <p:ext uri="{BB962C8B-B14F-4D97-AF65-F5344CB8AC3E}">
        <p14:creationId xmlns:p14="http://schemas.microsoft.com/office/powerpoint/2010/main" val="6340313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Autofit/>
          </a:bodyPr>
          <a:lstStyle/>
          <a:p>
            <a:pPr>
              <a:defRPr/>
            </a:pPr>
            <a:r>
              <a:rPr lang="en-GB" b="1" dirty="0" smtClean="0"/>
              <a:t>The issue</a:t>
            </a:r>
          </a:p>
          <a:p>
            <a:pPr>
              <a:defRPr/>
            </a:pPr>
            <a:r>
              <a:rPr lang="en-GB" dirty="0" smtClean="0"/>
              <a:t>Two series of tweets related to Snickers were posted from the official Twitter accounts of Rio Ferdinand and Katie Price.</a:t>
            </a:r>
          </a:p>
          <a:p>
            <a:pPr>
              <a:defRPr/>
            </a:pPr>
            <a:endParaRPr lang="en-GB" dirty="0" smtClean="0"/>
          </a:p>
          <a:p>
            <a:pPr>
              <a:defRPr/>
            </a:pPr>
            <a:r>
              <a:rPr lang="en-GB" dirty="0" smtClean="0"/>
              <a:t>The tweets from both accounts contained four ‘teaser’  tweets which did not reference Snickers but  the fifth tweet showed the celebrities with the product and included the text “You’re not you when you’re hungry @</a:t>
            </a:r>
            <a:r>
              <a:rPr lang="en-GB" dirty="0" err="1" smtClean="0"/>
              <a:t>snickersUk</a:t>
            </a:r>
            <a:r>
              <a:rPr lang="en-GB" dirty="0" smtClean="0"/>
              <a:t> #hungry #</a:t>
            </a:r>
            <a:r>
              <a:rPr lang="en-GB" dirty="0" err="1" smtClean="0"/>
              <a:t>spon</a:t>
            </a:r>
            <a:r>
              <a:rPr lang="en-GB" dirty="0" smtClean="0"/>
              <a:t> ...”.</a:t>
            </a:r>
          </a:p>
          <a:p>
            <a:pPr>
              <a:defRPr/>
            </a:pPr>
            <a:endParaRPr lang="en-GB" dirty="0" smtClean="0"/>
          </a:p>
          <a:p>
            <a:pPr>
              <a:defRPr/>
            </a:pPr>
            <a:r>
              <a:rPr lang="en-GB" dirty="0" smtClean="0"/>
              <a:t>Two complainants challenged whether the ads were identifiable as marketing communications.</a:t>
            </a:r>
          </a:p>
          <a:p>
            <a:pPr>
              <a:defRPr/>
            </a:pPr>
            <a:endParaRPr lang="en-GB" dirty="0" smtClean="0"/>
          </a:p>
          <a:p>
            <a:pPr>
              <a:defRPr/>
            </a:pPr>
            <a:r>
              <a:rPr lang="en-GB" b="1" dirty="0" smtClean="0"/>
              <a:t>ASA</a:t>
            </a:r>
            <a:r>
              <a:rPr lang="en-GB" b="1" baseline="0" dirty="0" smtClean="0"/>
              <a:t> decision: Not upheld</a:t>
            </a:r>
            <a:endParaRPr lang="en-GB" b="1" dirty="0" smtClean="0"/>
          </a:p>
          <a:p>
            <a:pPr>
              <a:defRPr/>
            </a:pPr>
            <a:r>
              <a:rPr lang="en-GB" dirty="0" smtClean="0"/>
              <a:t>We considered that as the tweets were posted in relatively quick succession the last tweet revealed the product and identified it as a sponsored tweet, this was sufficient to make clear the tweets were in fact advertising. We therefore concluded that the ads did not breach the advertising</a:t>
            </a:r>
            <a:r>
              <a:rPr lang="en-GB" baseline="0" dirty="0" smtClean="0"/>
              <a:t> </a:t>
            </a:r>
            <a:r>
              <a:rPr lang="en-GB" dirty="0" smtClean="0"/>
              <a:t>rules.</a:t>
            </a:r>
          </a:p>
          <a:p>
            <a:pPr>
              <a:defRPr/>
            </a:pPr>
            <a:endParaRPr lang="en-GB" dirty="0"/>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2468CBA-5012-4ED1-B5CB-CA0FDABB5A67}" type="slidenum">
              <a:rPr lang="en-GB" smtClean="0"/>
              <a:pPr eaLnBrk="1" hangingPunct="1"/>
              <a:t>4</a:t>
            </a:fld>
            <a:endParaRPr lang="en-GB"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The issue</a:t>
            </a:r>
          </a:p>
          <a:p>
            <a:r>
              <a:rPr lang="en-GB" sz="1200" kern="1200" dirty="0" smtClean="0">
                <a:solidFill>
                  <a:schemeClr val="tx1"/>
                </a:solidFill>
                <a:effectLst/>
                <a:latin typeface="Arial" charset="0"/>
                <a:ea typeface="+mn-ea"/>
                <a:cs typeface="Arial" charset="0"/>
              </a:rPr>
              <a:t>A website ad for an online clothing retailer, Drop Dead Clothing, featured a model in a number of images, including in bikinis and denim shorts.</a:t>
            </a:r>
          </a:p>
          <a:p>
            <a:r>
              <a:rPr lang="en-GB" sz="1200" kern="1200" dirty="0" smtClean="0">
                <a:solidFill>
                  <a:schemeClr val="tx1"/>
                </a:solidFill>
                <a:effectLst/>
                <a:latin typeface="Arial" charset="0"/>
                <a:ea typeface="+mn-ea"/>
                <a:cs typeface="Arial" charset="0"/>
              </a:rPr>
              <a:t> </a:t>
            </a:r>
          </a:p>
          <a:p>
            <a:r>
              <a:rPr lang="en-GB" sz="1200" kern="1200" dirty="0" smtClean="0">
                <a:solidFill>
                  <a:schemeClr val="tx1"/>
                </a:solidFill>
                <a:effectLst/>
                <a:latin typeface="Arial" charset="0"/>
                <a:ea typeface="+mn-ea"/>
                <a:cs typeface="Arial" charset="0"/>
              </a:rPr>
              <a:t>A complainant objected that the ad was irresponsible and offensive, because they believed the model was underweight and looked anorexic.</a:t>
            </a:r>
          </a:p>
          <a:p>
            <a:endParaRPr lang="en-GB" sz="1200" kern="1200" dirty="0" smtClean="0">
              <a:solidFill>
                <a:schemeClr val="tx1"/>
              </a:solidFill>
              <a:effectLst/>
              <a:latin typeface="Arial" charset="0"/>
              <a:ea typeface="+mn-ea"/>
              <a:cs typeface="Arial" charset="0"/>
            </a:endParaRPr>
          </a:p>
          <a:p>
            <a:r>
              <a:rPr lang="en-GB" sz="1200" b="1" kern="1200" dirty="0" smtClean="0">
                <a:solidFill>
                  <a:schemeClr val="tx1"/>
                </a:solidFill>
                <a:effectLst/>
                <a:latin typeface="Arial" charset="0"/>
                <a:ea typeface="+mn-ea"/>
                <a:cs typeface="Arial" charset="0"/>
              </a:rPr>
              <a:t>ASA</a:t>
            </a:r>
            <a:r>
              <a:rPr lang="en-GB" sz="1200" b="1" kern="1200" baseline="0" dirty="0" smtClean="0">
                <a:solidFill>
                  <a:schemeClr val="tx1"/>
                </a:solidFill>
                <a:effectLst/>
                <a:latin typeface="Arial" charset="0"/>
                <a:ea typeface="+mn-ea"/>
                <a:cs typeface="Arial" charset="0"/>
              </a:rPr>
              <a:t> decision: Upheld</a:t>
            </a:r>
            <a:endParaRPr lang="en-GB" sz="1200" b="1" kern="1200" dirty="0" smtClean="0">
              <a:solidFill>
                <a:schemeClr val="tx1"/>
              </a:solidFill>
              <a:effectLst/>
              <a:latin typeface="Arial" charset="0"/>
              <a:ea typeface="+mn-ea"/>
              <a:cs typeface="Arial" charset="0"/>
            </a:endParaRPr>
          </a:p>
          <a:p>
            <a:r>
              <a:rPr lang="en-GB" sz="1200" kern="1200" dirty="0" smtClean="0">
                <a:solidFill>
                  <a:schemeClr val="tx1"/>
                </a:solidFill>
                <a:effectLst/>
                <a:latin typeface="Arial" charset="0"/>
                <a:ea typeface="+mn-ea"/>
                <a:cs typeface="Arial" charset="0"/>
              </a:rPr>
              <a:t>We noted that Drop Dead Clothing’s target market was young people. We considered that using a noticeably skinny model with visible hip, rib, collar and thigh bones, who wore heavy makeup and was posed in ways that made her body appear thinner, was likely to impress upon that audience that the images were representative of the people who might wear Drop Dead's clothing, and as being something to aspire to. Therefore, while we considered the bikini and denim short images might not cause widespread or serious offence, we concluded they were socially irresponsible. </a:t>
            </a:r>
            <a:endParaRPr lang="en-US" b="1" dirty="0" smtClean="0"/>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6B62470-F9AA-4C0B-A4F7-A8A6BA7E0D65}" type="slidenum">
              <a:rPr lang="en-GB" smtClean="0">
                <a:solidFill>
                  <a:srgbClr val="000000"/>
                </a:solidFill>
              </a:rPr>
              <a:pPr eaLnBrk="1" hangingPunct="1"/>
              <a:t>15</a:t>
            </a:fld>
            <a:endParaRPr lang="en-GB" smtClean="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b="1" dirty="0" smtClean="0"/>
              <a:t>The issue</a:t>
            </a:r>
          </a:p>
          <a:p>
            <a:r>
              <a:rPr lang="en-GB" dirty="0" smtClean="0"/>
              <a:t>This ad appeared in a children’s clothing catalogue, where the child models were shown holding plastic bags near their faces.  Complainants objected that the catalogue was irresponsible because it could be copied by children, leading to their physical harm. </a:t>
            </a:r>
          </a:p>
          <a:p>
            <a:endParaRPr lang="en-GB" dirty="0" smtClean="0"/>
          </a:p>
          <a:p>
            <a:r>
              <a:rPr lang="en-GB" b="1" dirty="0" smtClean="0"/>
              <a:t>ASA decision: Upheld</a:t>
            </a:r>
          </a:p>
          <a:p>
            <a:r>
              <a:rPr lang="en-GB" dirty="0" smtClean="0"/>
              <a:t>Although the catalogue was sent to parents, we felt there was a risk of it being left where children could see it and they could possibly try to emulate it.  The complaints were therefore upheld.</a:t>
            </a:r>
          </a:p>
          <a:p>
            <a:endParaRPr lang="en-US" dirty="0" smtClean="0"/>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FC5A8C4-EB4E-4221-89D2-67C080E14059}" type="slidenum">
              <a:rPr lang="en-GB" smtClean="0">
                <a:solidFill>
                  <a:srgbClr val="000000"/>
                </a:solidFill>
              </a:rPr>
              <a:pPr eaLnBrk="1" hangingPunct="1"/>
              <a:t>16</a:t>
            </a:fld>
            <a:endParaRPr lang="en-GB" smtClean="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10000"/>
          </a:bodyPr>
          <a:lstStyle/>
          <a:p>
            <a:pPr>
              <a:lnSpc>
                <a:spcPct val="90000"/>
              </a:lnSpc>
              <a:defRPr/>
            </a:pPr>
            <a:r>
              <a:rPr lang="en-GB" b="1" dirty="0" smtClean="0"/>
              <a:t>The issue</a:t>
            </a:r>
          </a:p>
          <a:p>
            <a:r>
              <a:rPr lang="en-GB" sz="1200" kern="1200" dirty="0" smtClean="0">
                <a:solidFill>
                  <a:schemeClr val="tx1"/>
                </a:solidFill>
                <a:effectLst/>
                <a:latin typeface="Arial" charset="0"/>
                <a:ea typeface="+mn-ea"/>
                <a:cs typeface="Arial" charset="0"/>
              </a:rPr>
              <a:t>We received three complaints from members of the public. Two were that the ad glamorised violence and gun crime, and the final objected to the poster being present at Stockwell station during the Jean Charles De </a:t>
            </a:r>
            <a:r>
              <a:rPr lang="en-GB" sz="1200" kern="1200" dirty="0" err="1" smtClean="0">
                <a:solidFill>
                  <a:schemeClr val="tx1"/>
                </a:solidFill>
                <a:effectLst/>
                <a:latin typeface="Arial" charset="0"/>
                <a:ea typeface="+mn-ea"/>
                <a:cs typeface="Arial" charset="0"/>
              </a:rPr>
              <a:t>Menezes</a:t>
            </a:r>
            <a:r>
              <a:rPr lang="en-GB" sz="1200" kern="1200" dirty="0" smtClean="0">
                <a:solidFill>
                  <a:schemeClr val="tx1"/>
                </a:solidFill>
                <a:effectLst/>
                <a:latin typeface="Arial" charset="0"/>
                <a:ea typeface="+mn-ea"/>
                <a:cs typeface="Arial" charset="0"/>
              </a:rPr>
              <a:t> trial.  </a:t>
            </a:r>
          </a:p>
          <a:p>
            <a:endParaRPr lang="en-GB" sz="1200" kern="1200" dirty="0" smtClean="0">
              <a:solidFill>
                <a:schemeClr val="tx1"/>
              </a:solidFill>
              <a:effectLst/>
              <a:latin typeface="Arial" charset="0"/>
              <a:ea typeface="+mn-ea"/>
              <a:cs typeface="Arial" charset="0"/>
            </a:endParaRPr>
          </a:p>
          <a:p>
            <a:r>
              <a:rPr lang="en-GB" sz="1200" b="1" kern="1200" dirty="0" smtClean="0">
                <a:solidFill>
                  <a:schemeClr val="tx1"/>
                </a:solidFill>
                <a:effectLst/>
                <a:latin typeface="Arial" charset="0"/>
                <a:ea typeface="+mn-ea"/>
                <a:cs typeface="Arial" charset="0"/>
              </a:rPr>
              <a:t>ASA</a:t>
            </a:r>
            <a:r>
              <a:rPr lang="en-GB" sz="1200" b="1" kern="1200" baseline="0" dirty="0" smtClean="0">
                <a:solidFill>
                  <a:schemeClr val="tx1"/>
                </a:solidFill>
                <a:effectLst/>
                <a:latin typeface="Arial" charset="0"/>
                <a:ea typeface="+mn-ea"/>
                <a:cs typeface="Arial" charset="0"/>
              </a:rPr>
              <a:t> decision: Upheld in part</a:t>
            </a:r>
            <a:endParaRPr lang="en-GB" sz="1200" b="1" kern="1200" dirty="0" smtClean="0">
              <a:solidFill>
                <a:schemeClr val="tx1"/>
              </a:solidFill>
              <a:effectLst/>
              <a:latin typeface="Arial" charset="0"/>
              <a:ea typeface="+mn-ea"/>
              <a:cs typeface="Arial" charset="0"/>
            </a:endParaRPr>
          </a:p>
          <a:p>
            <a:r>
              <a:rPr lang="en-GB" sz="1200" kern="1200" dirty="0" smtClean="0">
                <a:solidFill>
                  <a:schemeClr val="tx1"/>
                </a:solidFill>
                <a:effectLst/>
                <a:latin typeface="Arial" charset="0"/>
                <a:ea typeface="+mn-ea"/>
                <a:cs typeface="Arial" charset="0"/>
              </a:rPr>
              <a:t>The ASA partially upheld the complaints about this film poster. We acknowledged public concern about gun crime but noted the ads did not show any acts of violence.  We considered that most people were likely to understand that the poster reflected the content of the film and the quote, in keeping with the style of the film, was intended to be wryly humorous.  We considered that the poster and press ad were unlikely to be seen as irresponsible or to glamorise or glorify gun crime.</a:t>
            </a:r>
          </a:p>
          <a:p>
            <a:pPr>
              <a:lnSpc>
                <a:spcPct val="90000"/>
              </a:lnSpc>
              <a:defRPr/>
            </a:pPr>
            <a:endParaRPr lang="en-GB" dirty="0" smtClean="0"/>
          </a:p>
          <a:p>
            <a:pPr>
              <a:lnSpc>
                <a:spcPct val="90000"/>
              </a:lnSpc>
              <a:defRPr/>
            </a:pPr>
            <a:endParaRPr lang="en-GB" dirty="0" smtClean="0"/>
          </a:p>
          <a:p>
            <a:pPr>
              <a:lnSpc>
                <a:spcPct val="90000"/>
              </a:lnSpc>
              <a:defRPr/>
            </a:pPr>
            <a:endParaRPr lang="en-GB" dirty="0" smtClean="0"/>
          </a:p>
          <a:p>
            <a:pPr>
              <a:defRPr/>
            </a:pPr>
            <a:endParaRPr lang="en-GB" dirty="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1471FE8-8FB3-4D90-963D-098254909B9E}" type="slidenum">
              <a:rPr lang="en-GB" smtClean="0">
                <a:solidFill>
                  <a:srgbClr val="000000"/>
                </a:solidFill>
              </a:rPr>
              <a:pPr eaLnBrk="1" hangingPunct="1"/>
              <a:t>17</a:t>
            </a:fld>
            <a:endParaRPr lang="en-GB" smtClean="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The issue</a:t>
            </a:r>
          </a:p>
          <a:p>
            <a:pPr fontAlgn="base"/>
            <a:r>
              <a:rPr lang="en-GB" sz="1200" b="0" i="0" kern="1200" dirty="0" smtClean="0">
                <a:solidFill>
                  <a:schemeClr val="tx1"/>
                </a:solidFill>
                <a:effectLst/>
                <a:latin typeface="Arial" charset="0"/>
                <a:ea typeface="+mn-ea"/>
                <a:cs typeface="Arial" charset="0"/>
              </a:rPr>
              <a:t>At the time this ad appeared in the Sun on Sunday newspaper, the trial of South African Olympic and Paralympic athlete Oscar </a:t>
            </a:r>
            <a:r>
              <a:rPr lang="en-GB" sz="1200" b="0" i="0" kern="1200" dirty="0" err="1" smtClean="0">
                <a:solidFill>
                  <a:schemeClr val="tx1"/>
                </a:solidFill>
                <a:effectLst/>
                <a:latin typeface="Arial" charset="0"/>
                <a:ea typeface="+mn-ea"/>
                <a:cs typeface="Arial" charset="0"/>
              </a:rPr>
              <a:t>Pistorius</a:t>
            </a:r>
            <a:r>
              <a:rPr lang="en-GB" sz="1200" b="0" i="0" kern="1200" dirty="0" smtClean="0">
                <a:solidFill>
                  <a:schemeClr val="tx1"/>
                </a:solidFill>
                <a:effectLst/>
                <a:latin typeface="Arial" charset="0"/>
                <a:ea typeface="+mn-ea"/>
                <a:cs typeface="Arial" charset="0"/>
              </a:rPr>
              <a:t>, for the alleged premeditated murder of his girlfriend </a:t>
            </a:r>
            <a:r>
              <a:rPr lang="en-GB" sz="1200" b="0" i="0" kern="1200" dirty="0" err="1" smtClean="0">
                <a:solidFill>
                  <a:schemeClr val="tx1"/>
                </a:solidFill>
                <a:effectLst/>
                <a:latin typeface="Arial" charset="0"/>
                <a:ea typeface="+mn-ea"/>
                <a:cs typeface="Arial" charset="0"/>
              </a:rPr>
              <a:t>Reeva</a:t>
            </a:r>
            <a:r>
              <a:rPr lang="en-GB" sz="1200" b="0" i="0" kern="1200" dirty="0" smtClean="0">
                <a:solidFill>
                  <a:schemeClr val="tx1"/>
                </a:solidFill>
                <a:effectLst/>
                <a:latin typeface="Arial" charset="0"/>
                <a:ea typeface="+mn-ea"/>
                <a:cs typeface="Arial" charset="0"/>
              </a:rPr>
              <a:t> </a:t>
            </a:r>
            <a:r>
              <a:rPr lang="en-GB" sz="1200" b="0" i="0" kern="1200" dirty="0" err="1" smtClean="0">
                <a:solidFill>
                  <a:schemeClr val="tx1"/>
                </a:solidFill>
                <a:effectLst/>
                <a:latin typeface="Arial" charset="0"/>
                <a:ea typeface="+mn-ea"/>
                <a:cs typeface="Arial" charset="0"/>
              </a:rPr>
              <a:t>Steenkamp</a:t>
            </a:r>
            <a:r>
              <a:rPr lang="en-GB" sz="1200" b="0" i="0" kern="1200" dirty="0" smtClean="0">
                <a:solidFill>
                  <a:schemeClr val="tx1"/>
                </a:solidFill>
                <a:effectLst/>
                <a:latin typeface="Arial" charset="0"/>
                <a:ea typeface="+mn-ea"/>
                <a:cs typeface="Arial" charset="0"/>
              </a:rPr>
              <a:t>, was due to begin in South Africa.</a:t>
            </a:r>
            <a:r>
              <a:rPr lang="en-GB" sz="1200" b="0" i="0" kern="1200" baseline="0" dirty="0" smtClean="0">
                <a:solidFill>
                  <a:schemeClr val="tx1"/>
                </a:solidFill>
                <a:effectLst/>
                <a:latin typeface="Arial" charset="0"/>
                <a:ea typeface="+mn-ea"/>
                <a:cs typeface="Arial" charset="0"/>
              </a:rPr>
              <a:t>  We received 5,525 complaints from the public</a:t>
            </a:r>
            <a:r>
              <a:rPr lang="en-GB" sz="1200" b="0" i="0" kern="1200" dirty="0" smtClean="0">
                <a:solidFill>
                  <a:schemeClr val="tx1"/>
                </a:solidFill>
                <a:effectLst/>
                <a:latin typeface="Arial" charset="0"/>
                <a:ea typeface="+mn-ea"/>
                <a:cs typeface="Arial" charset="0"/>
              </a:rPr>
              <a:t> who variously believed the ad was insensitive by trivialising the issues surrounding a murder trial, the death of a woman and also disability, challenged whether the ad was likely to cause serious or widespread offence.</a:t>
            </a:r>
            <a:r>
              <a:rPr lang="en-GB" sz="1200" b="0" i="0" kern="1200" baseline="0" dirty="0" smtClean="0">
                <a:solidFill>
                  <a:schemeClr val="tx1"/>
                </a:solidFill>
                <a:effectLst/>
                <a:latin typeface="Arial" charset="0"/>
                <a:ea typeface="+mn-ea"/>
                <a:cs typeface="Arial" charset="0"/>
              </a:rPr>
              <a:t>  We </a:t>
            </a:r>
            <a:r>
              <a:rPr lang="en-GB" sz="1200" b="0" i="0" kern="1200" dirty="0" smtClean="0">
                <a:solidFill>
                  <a:schemeClr val="tx1"/>
                </a:solidFill>
                <a:effectLst/>
                <a:latin typeface="Arial" charset="0"/>
                <a:ea typeface="+mn-ea"/>
                <a:cs typeface="Arial" charset="0"/>
              </a:rPr>
              <a:t>challenged whether the ad brought advertising into disrepute.</a:t>
            </a:r>
          </a:p>
          <a:p>
            <a:pPr fontAlgn="base"/>
            <a:endParaRPr lang="en-GB" sz="1200" b="0" i="0" kern="1200" dirty="0" smtClean="0">
              <a:solidFill>
                <a:schemeClr val="tx1"/>
              </a:solidFill>
              <a:effectLst/>
              <a:latin typeface="Arial" charset="0"/>
              <a:ea typeface="+mn-ea"/>
              <a:cs typeface="Arial" charset="0"/>
            </a:endParaRPr>
          </a:p>
          <a:p>
            <a:pPr fontAlgn="base"/>
            <a:r>
              <a:rPr lang="en-GB" sz="1200" b="0" i="0" kern="1200" dirty="0" smtClean="0">
                <a:solidFill>
                  <a:schemeClr val="tx1"/>
                </a:solidFill>
                <a:effectLst/>
                <a:latin typeface="Arial" charset="0"/>
                <a:ea typeface="+mn-ea"/>
                <a:cs typeface="Arial" charset="0"/>
              </a:rPr>
              <a:t>Paddy Power said the ad was a one-off and they therefore had no plans to repeat it. They said they had always focused on providing betting as entertainment. Although their marketing, which was known for being mischievous and irreverent, might push the boundaries on occasion, they did not intend to offend.</a:t>
            </a:r>
          </a:p>
          <a:p>
            <a:endParaRPr lang="en-GB" dirty="0" smtClean="0"/>
          </a:p>
          <a:p>
            <a:r>
              <a:rPr lang="en-GB" b="1" dirty="0" smtClean="0"/>
              <a:t>ASA decision: Upheld</a:t>
            </a:r>
          </a:p>
          <a:p>
            <a:pPr fontAlgn="base"/>
            <a:r>
              <a:rPr lang="en-GB" sz="1200" b="0" i="0" kern="1200" dirty="0" smtClean="0">
                <a:solidFill>
                  <a:schemeClr val="tx1"/>
                </a:solidFill>
                <a:effectLst/>
                <a:latin typeface="Arial" charset="0"/>
                <a:ea typeface="+mn-ea"/>
                <a:cs typeface="Arial" charset="0"/>
              </a:rPr>
              <a:t>We acknowledged that, while the bet offered was likely to be seen as distasteful by some readers, the ad was for a product we understood was offered legitimately. We also acknowledged that the ad made no explicit reference to death or violence.</a:t>
            </a:r>
            <a:r>
              <a:rPr lang="en-GB" sz="1200" b="0" i="0" kern="1200" baseline="0" dirty="0" smtClean="0">
                <a:solidFill>
                  <a:schemeClr val="tx1"/>
                </a:solidFill>
                <a:effectLst/>
                <a:latin typeface="Arial" charset="0"/>
                <a:ea typeface="+mn-ea"/>
                <a:cs typeface="Arial" charset="0"/>
              </a:rPr>
              <a:t> </a:t>
            </a:r>
            <a:r>
              <a:rPr lang="en-GB" sz="1200" b="0" i="0" kern="1200" dirty="0" smtClean="0">
                <a:solidFill>
                  <a:schemeClr val="tx1"/>
                </a:solidFill>
                <a:effectLst/>
                <a:latin typeface="Arial" charset="0"/>
                <a:ea typeface="+mn-ea"/>
                <a:cs typeface="Arial" charset="0"/>
              </a:rPr>
              <a:t>However, we considered that by making reference to a high profile murder trial, the ad would be interpreted by readers as being inextricably related to the sensitive issues surrounding the trial, and to be making an implied reference to the person who had died. Given the content of the ad, and the prevailing circumstances at the time of its publication, we also</a:t>
            </a:r>
            <a:r>
              <a:rPr lang="en-GB" sz="1200" b="0" i="0" kern="1200" baseline="0" dirty="0" smtClean="0">
                <a:solidFill>
                  <a:schemeClr val="tx1"/>
                </a:solidFill>
                <a:effectLst/>
                <a:latin typeface="Arial" charset="0"/>
                <a:ea typeface="+mn-ea"/>
                <a:cs typeface="Arial" charset="0"/>
              </a:rPr>
              <a:t> </a:t>
            </a:r>
            <a:r>
              <a:rPr lang="en-GB" sz="1200" b="0" i="0" kern="1200" dirty="0" smtClean="0">
                <a:solidFill>
                  <a:schemeClr val="tx1"/>
                </a:solidFill>
                <a:effectLst/>
                <a:latin typeface="Arial" charset="0"/>
                <a:ea typeface="+mn-ea"/>
                <a:cs typeface="Arial" charset="0"/>
              </a:rPr>
              <a:t>concluded that it brought advertising into disrepute.</a:t>
            </a:r>
          </a:p>
          <a:p>
            <a:pPr fontAlgn="base"/>
            <a:endParaRPr lang="en-GB" sz="1200" b="0" i="0" kern="1200" dirty="0" smtClean="0">
              <a:solidFill>
                <a:schemeClr val="tx1"/>
              </a:solidFill>
              <a:effectLst/>
              <a:latin typeface="Arial" charset="0"/>
              <a:ea typeface="+mn-ea"/>
              <a:cs typeface="Arial" charset="0"/>
            </a:endParaRPr>
          </a:p>
          <a:p>
            <a:pPr fontAlgn="base"/>
            <a:endParaRPr lang="en-GB" sz="1200" b="0" i="0" kern="1200" dirty="0" smtClean="0">
              <a:solidFill>
                <a:schemeClr val="tx1"/>
              </a:solidFill>
              <a:effectLst/>
              <a:latin typeface="Arial" charset="0"/>
              <a:ea typeface="+mn-ea"/>
              <a:cs typeface="Arial" charset="0"/>
            </a:endParaRPr>
          </a:p>
          <a:p>
            <a:endParaRPr lang="en-GB" b="1" dirty="0"/>
          </a:p>
        </p:txBody>
      </p:sp>
      <p:sp>
        <p:nvSpPr>
          <p:cNvPr id="4" name="Slide Number Placeholder 3"/>
          <p:cNvSpPr>
            <a:spLocks noGrp="1"/>
          </p:cNvSpPr>
          <p:nvPr>
            <p:ph type="sldNum" sz="quarter" idx="10"/>
          </p:nvPr>
        </p:nvSpPr>
        <p:spPr/>
        <p:txBody>
          <a:bodyPr/>
          <a:lstStyle/>
          <a:p>
            <a:pPr>
              <a:defRPr/>
            </a:pPr>
            <a:fld id="{E1F5832C-8A74-450F-B6D5-3E22F77F9020}" type="slidenum">
              <a:rPr lang="en-GB" smtClean="0"/>
              <a:pPr>
                <a:defRPr/>
              </a:pPr>
              <a:t>19</a:t>
            </a:fld>
            <a:endParaRPr lang="en-GB"/>
          </a:p>
        </p:txBody>
      </p:sp>
    </p:spTree>
    <p:extLst>
      <p:ext uri="{BB962C8B-B14F-4D97-AF65-F5344CB8AC3E}">
        <p14:creationId xmlns:p14="http://schemas.microsoft.com/office/powerpoint/2010/main" val="1150809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The issue</a:t>
            </a:r>
          </a:p>
          <a:p>
            <a:r>
              <a:rPr lang="en-GB" dirty="0" smtClean="0"/>
              <a:t>A series of ads for the TV programme My Big Fat</a:t>
            </a:r>
            <a:r>
              <a:rPr lang="en-GB" baseline="0" dirty="0" smtClean="0"/>
              <a:t> </a:t>
            </a:r>
            <a:r>
              <a:rPr lang="en-GB" dirty="0" smtClean="0"/>
              <a:t>Gypsy Wedding, appearing on posters and in national and regional press and magazines, prompted 372 complaints</a:t>
            </a:r>
            <a:r>
              <a:rPr lang="en-GB" baseline="0" dirty="0" smtClean="0"/>
              <a:t> </a:t>
            </a:r>
            <a:r>
              <a:rPr lang="en-GB" dirty="0" smtClean="0"/>
              <a:t>that they were offensive, racist and unfairly denigrated and degraded Gypsy and Traveller communities. </a:t>
            </a:r>
          </a:p>
          <a:p>
            <a:endParaRPr lang="en-GB" dirty="0" smtClean="0"/>
          </a:p>
          <a:p>
            <a:r>
              <a:rPr lang="en-GB" b="1" dirty="0" smtClean="0"/>
              <a:t>ASA decision: Upheld in part</a:t>
            </a:r>
          </a:p>
          <a:p>
            <a:r>
              <a:rPr lang="en-GB" dirty="0" smtClean="0"/>
              <a:t>The ASA Executive assessed the ads and recommended to the Council that the complaints did not warrant investigation. The Council agreed that recommendation. However, the Irish Traveller Movement in Britain and eight co-complainants sought Independent Review of Council's decision and, as a result, the case was re-opened and investigated. </a:t>
            </a:r>
            <a:r>
              <a:rPr lang="en-GB" baseline="0" dirty="0" smtClean="0"/>
              <a:t> </a:t>
            </a:r>
            <a:r>
              <a:rPr lang="en-GB" dirty="0" smtClean="0"/>
              <a:t>After which,</a:t>
            </a:r>
            <a:r>
              <a:rPr lang="en-GB" baseline="0" dirty="0" smtClean="0"/>
              <a:t> we agreed with complainants that some of the images together with the accompanying text were offensive and irresponsible. </a:t>
            </a:r>
          </a:p>
          <a:p>
            <a:endParaRPr lang="en-GB" baseline="0"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E1F5832C-8A74-450F-B6D5-3E22F77F9020}" type="slidenum">
              <a:rPr lang="en-GB" smtClean="0"/>
              <a:pPr>
                <a:defRPr/>
              </a:pPr>
              <a:t>20</a:t>
            </a:fld>
            <a:endParaRPr lang="en-GB"/>
          </a:p>
        </p:txBody>
      </p:sp>
    </p:spTree>
    <p:extLst>
      <p:ext uri="{BB962C8B-B14F-4D97-AF65-F5344CB8AC3E}">
        <p14:creationId xmlns:p14="http://schemas.microsoft.com/office/powerpoint/2010/main" val="20525096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b="1" dirty="0" smtClean="0"/>
              <a:t>The issue </a:t>
            </a:r>
          </a:p>
          <a:p>
            <a:r>
              <a:rPr lang="en-GB" dirty="0" smtClean="0"/>
              <a:t>This magazine ad for "Oh, Lola!" perfume attracted complaints from four readers who challenged whether the ad was offensive and irresponsible as it portrayed the young model in a sexualised manner.</a:t>
            </a:r>
          </a:p>
          <a:p>
            <a:endParaRPr lang="en-GB" dirty="0" smtClean="0"/>
          </a:p>
          <a:p>
            <a:r>
              <a:rPr lang="en-GB" dirty="0" smtClean="0"/>
              <a:t>The advertisers, Coty Ltd, responded that they did not believe the styling in the ad suggested the model was underage or that the ad was inappropriately sexualised because it did not show any private body parts or sexual activity. They believed the giant perfume bottle was provoking but not indecent.</a:t>
            </a:r>
          </a:p>
          <a:p>
            <a:endParaRPr lang="en-GB" dirty="0" smtClean="0"/>
          </a:p>
          <a:p>
            <a:r>
              <a:rPr lang="en-GB" b="1" dirty="0" smtClean="0"/>
              <a:t>ASA</a:t>
            </a:r>
            <a:r>
              <a:rPr lang="en-GB" b="1" baseline="0" dirty="0" smtClean="0"/>
              <a:t> decision: Upheld</a:t>
            </a:r>
            <a:endParaRPr lang="en-GB" b="1" dirty="0" smtClean="0"/>
          </a:p>
          <a:p>
            <a:r>
              <a:rPr lang="en-GB" dirty="0" smtClean="0"/>
              <a:t>The ASA understood that the ad had appeared in publications with a target readership of those over 25 years of age and that the model was 17 years old but considered she looked under the age of 16. Also the length of her dress, the visibility of her thigh and position of the perfume bottle drew attention to her sexuality. Because of that, along with her appearance, we considered the ad could be seen to sexualise a child. We therefore concluded that the ad was irresponsible and was likely to cause serious offence.</a:t>
            </a:r>
          </a:p>
          <a:p>
            <a:endParaRPr lang="en-GB" dirty="0" smtClean="0"/>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7D40EDB-A2CB-4F13-BC4C-F3B2E8864F80}" type="slidenum">
              <a:rPr lang="en-GB" smtClean="0"/>
              <a:pPr eaLnBrk="1" hangingPunct="1"/>
              <a:t>21</a:t>
            </a:fld>
            <a:endParaRPr lang="en-GB"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GB" b="1" dirty="0" smtClean="0"/>
              <a:t>The issue</a:t>
            </a:r>
          </a:p>
          <a:p>
            <a:r>
              <a:rPr lang="en-GB" sz="1200" kern="1200" dirty="0" smtClean="0">
                <a:solidFill>
                  <a:schemeClr val="tx1"/>
                </a:solidFill>
                <a:effectLst/>
                <a:latin typeface="Arial" charset="0"/>
                <a:ea typeface="+mn-ea"/>
                <a:cs typeface="Arial" charset="0"/>
              </a:rPr>
              <a:t>This regional press ad, for Mr Unique tyre and exhaust centres, was seen in the Harlow Star and the </a:t>
            </a:r>
            <a:r>
              <a:rPr lang="en-GB" sz="1200" kern="1200" dirty="0" err="1" smtClean="0">
                <a:solidFill>
                  <a:schemeClr val="tx1"/>
                </a:solidFill>
                <a:effectLst/>
                <a:latin typeface="Arial" charset="0"/>
                <a:ea typeface="+mn-ea"/>
                <a:cs typeface="Arial" charset="0"/>
              </a:rPr>
              <a:t>Hoddesden</a:t>
            </a:r>
            <a:r>
              <a:rPr lang="en-GB" sz="1200" kern="1200" dirty="0" smtClean="0">
                <a:solidFill>
                  <a:schemeClr val="tx1"/>
                </a:solidFill>
                <a:effectLst/>
                <a:latin typeface="Arial" charset="0"/>
                <a:ea typeface="+mn-ea"/>
                <a:cs typeface="Arial" charset="0"/>
              </a:rPr>
              <a:t> and Broxbourne Mercury. </a:t>
            </a:r>
            <a:r>
              <a:rPr lang="en-GB" sz="1200" kern="1200" baseline="0" dirty="0" smtClean="0">
                <a:solidFill>
                  <a:schemeClr val="tx1"/>
                </a:solidFill>
                <a:effectLst/>
                <a:latin typeface="Arial" charset="0"/>
                <a:ea typeface="+mn-ea"/>
                <a:cs typeface="Arial" charset="0"/>
              </a:rPr>
              <a:t>  </a:t>
            </a:r>
            <a:r>
              <a:rPr lang="en-GB" sz="1200" kern="1200" dirty="0" smtClean="0">
                <a:solidFill>
                  <a:schemeClr val="tx1"/>
                </a:solidFill>
                <a:effectLst/>
                <a:latin typeface="Arial" charset="0"/>
                <a:ea typeface="+mn-ea"/>
                <a:cs typeface="Arial" charset="0"/>
              </a:rPr>
              <a:t>Two members of the public complained that the ad was likely to cause serious or widespread offence, because they believed it was sexist and also challenged whether the ad was suitable to be distributed in an untargeted medium.</a:t>
            </a:r>
          </a:p>
          <a:p>
            <a:r>
              <a:rPr lang="en-GB" sz="1200" kern="1200" dirty="0" smtClean="0">
                <a:solidFill>
                  <a:schemeClr val="tx1"/>
                </a:solidFill>
                <a:effectLst/>
                <a:latin typeface="Arial" charset="0"/>
                <a:ea typeface="+mn-ea"/>
                <a:cs typeface="Arial" charset="0"/>
              </a:rPr>
              <a:t> </a:t>
            </a:r>
          </a:p>
          <a:p>
            <a:r>
              <a:rPr lang="en-GB" sz="1200" kern="1200" dirty="0" smtClean="0">
                <a:solidFill>
                  <a:schemeClr val="tx1"/>
                </a:solidFill>
                <a:effectLst/>
                <a:latin typeface="Arial" charset="0"/>
                <a:ea typeface="+mn-ea"/>
                <a:cs typeface="Arial" charset="0"/>
              </a:rPr>
              <a:t>Mr Unique said the ad was in a retro style which they had been using in their advertising for many years. They said that the image was related to their business and that the woman holding the wrench was shown working on a vehicle in a workshop.</a:t>
            </a:r>
          </a:p>
          <a:p>
            <a:endParaRPr lang="en-GB" sz="1200" kern="1200" dirty="0" smtClean="0">
              <a:solidFill>
                <a:schemeClr val="tx1"/>
              </a:solidFill>
              <a:effectLst/>
              <a:latin typeface="Arial" charset="0"/>
              <a:ea typeface="+mn-ea"/>
              <a:cs typeface="Arial" charset="0"/>
            </a:endParaRPr>
          </a:p>
          <a:p>
            <a:r>
              <a:rPr lang="en-GB" sz="1200" b="1" kern="1200" dirty="0" smtClean="0">
                <a:solidFill>
                  <a:schemeClr val="tx1"/>
                </a:solidFill>
                <a:effectLst/>
                <a:latin typeface="Arial" charset="0"/>
                <a:ea typeface="+mn-ea"/>
                <a:cs typeface="Arial" charset="0"/>
              </a:rPr>
              <a:t>ASA decision:</a:t>
            </a:r>
            <a:r>
              <a:rPr lang="en-GB" sz="1200" b="1" kern="1200" baseline="0" dirty="0" smtClean="0">
                <a:solidFill>
                  <a:schemeClr val="tx1"/>
                </a:solidFill>
                <a:effectLst/>
                <a:latin typeface="Arial" charset="0"/>
                <a:ea typeface="+mn-ea"/>
                <a:cs typeface="Arial" charset="0"/>
              </a:rPr>
              <a:t> Not upheld</a:t>
            </a:r>
            <a:endParaRPr lang="en-GB" sz="1200" b="1" kern="1200" dirty="0" smtClean="0">
              <a:solidFill>
                <a:schemeClr val="tx1"/>
              </a:solidFill>
              <a:effectLst/>
              <a:latin typeface="Arial" charset="0"/>
              <a:ea typeface="+mn-ea"/>
              <a:cs typeface="Arial" charset="0"/>
            </a:endParaRPr>
          </a:p>
          <a:p>
            <a:r>
              <a:rPr lang="en-GB" sz="1200" kern="1200" dirty="0" smtClean="0">
                <a:solidFill>
                  <a:schemeClr val="tx1"/>
                </a:solidFill>
                <a:effectLst/>
                <a:latin typeface="Arial" charset="0"/>
                <a:ea typeface="+mn-ea"/>
                <a:cs typeface="Arial" charset="0"/>
              </a:rPr>
              <a:t>We considered that the overall effect of the image, including the woman's facial expression, was only mildly sexual. We also noted that the ad did not contain any innuendo and concluded that, because it was no more than mildly sexual, the ad was suitably targeted.  Therefore, the complaints were not upheld.</a:t>
            </a:r>
          </a:p>
          <a:p>
            <a:pPr>
              <a:defRPr/>
            </a:pPr>
            <a:endParaRPr lang="en-GB" dirty="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514D3E1-0428-4526-9855-B2A884E5EBE2}" type="slidenum">
              <a:rPr lang="en-GB" smtClean="0"/>
              <a:pPr eaLnBrk="1" hangingPunct="1"/>
              <a:t>22</a:t>
            </a:fld>
            <a:endParaRPr lang="en-GB"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10000"/>
          </a:bodyPr>
          <a:lstStyle/>
          <a:p>
            <a:pPr>
              <a:defRPr/>
            </a:pPr>
            <a:r>
              <a:rPr lang="en-GB" b="1" dirty="0" smtClean="0"/>
              <a:t>The issue</a:t>
            </a:r>
          </a:p>
          <a:p>
            <a:r>
              <a:rPr lang="en-GB" sz="1200" kern="1200" dirty="0" smtClean="0">
                <a:solidFill>
                  <a:schemeClr val="tx1"/>
                </a:solidFill>
                <a:effectLst/>
                <a:latin typeface="Arial" charset="0"/>
                <a:ea typeface="+mn-ea"/>
                <a:cs typeface="Arial" charset="0"/>
              </a:rPr>
              <a:t>Two versions of a national press ad for Phones 4 U Ltd featured a cartoon-like graphical illustration of Jesus Christ grinning broadly and winking, pointing a finger with one hand and displaying a thumbs-up sign with the other. The Sacred Heart was featured on his chest. Headline text stated "Miraculous deals on Samsung Galaxy </a:t>
            </a:r>
            <a:r>
              <a:rPr lang="en-GB" sz="1200" kern="1200" dirty="0" err="1" smtClean="0">
                <a:solidFill>
                  <a:schemeClr val="tx1"/>
                </a:solidFill>
                <a:effectLst/>
                <a:latin typeface="Arial" charset="0"/>
                <a:ea typeface="+mn-ea"/>
                <a:cs typeface="Arial" charset="0"/>
              </a:rPr>
              <a:t>Android</a:t>
            </a:r>
            <a:r>
              <a:rPr lang="en-GB" sz="1200" kern="1200" baseline="30000" dirty="0" err="1" smtClean="0">
                <a:solidFill>
                  <a:schemeClr val="tx1"/>
                </a:solidFill>
                <a:effectLst/>
                <a:latin typeface="Arial" charset="0"/>
                <a:ea typeface="+mn-ea"/>
                <a:cs typeface="Arial" charset="0"/>
              </a:rPr>
              <a:t>TM</a:t>
            </a:r>
            <a:r>
              <a:rPr lang="en-GB" sz="1200" kern="1200" dirty="0" smtClean="0">
                <a:solidFill>
                  <a:schemeClr val="tx1"/>
                </a:solidFill>
                <a:effectLst/>
                <a:latin typeface="Arial" charset="0"/>
                <a:ea typeface="+mn-ea"/>
                <a:cs typeface="Arial" charset="0"/>
              </a:rPr>
              <a:t> phones“.</a:t>
            </a:r>
          </a:p>
          <a:p>
            <a:r>
              <a:rPr lang="en-GB" sz="1200" kern="1200" dirty="0" smtClean="0">
                <a:solidFill>
                  <a:schemeClr val="tx1"/>
                </a:solidFill>
                <a:effectLst/>
                <a:latin typeface="Arial" charset="0"/>
                <a:ea typeface="+mn-ea"/>
                <a:cs typeface="Arial" charset="0"/>
              </a:rPr>
              <a:t> </a:t>
            </a:r>
          </a:p>
          <a:p>
            <a:r>
              <a:rPr lang="en-GB" sz="1200" kern="1200" dirty="0" smtClean="0">
                <a:solidFill>
                  <a:schemeClr val="tx1"/>
                </a:solidFill>
                <a:effectLst/>
                <a:latin typeface="Arial" charset="0"/>
                <a:ea typeface="+mn-ea"/>
                <a:cs typeface="Arial" charset="0"/>
              </a:rPr>
              <a:t>98 complainants challenged whether the ads were offensive, because of the depiction of Jesus Christ and the Sacred Heart, the use of the term "miraculous" in that context and their publication during the Easter period were disrespectful to the Christian faith.</a:t>
            </a:r>
          </a:p>
          <a:p>
            <a:r>
              <a:rPr lang="en-GB" sz="1200" kern="1200" dirty="0" smtClean="0">
                <a:solidFill>
                  <a:schemeClr val="tx1"/>
                </a:solidFill>
                <a:effectLst/>
                <a:latin typeface="Arial" charset="0"/>
                <a:ea typeface="+mn-ea"/>
                <a:cs typeface="Arial" charset="0"/>
              </a:rPr>
              <a:t> </a:t>
            </a:r>
          </a:p>
          <a:p>
            <a:r>
              <a:rPr lang="en-GB" sz="1200" kern="1200" dirty="0" smtClean="0">
                <a:solidFill>
                  <a:schemeClr val="tx1"/>
                </a:solidFill>
                <a:effectLst/>
                <a:latin typeface="Arial" charset="0"/>
                <a:ea typeface="+mn-ea"/>
                <a:cs typeface="Arial" charset="0"/>
              </a:rPr>
              <a:t>Phones 4 U said the ads were not intended to be disrespectful of the Christian faith nor were they intended to cause offence to Christians. They said they withdrew the ads as soon as the negative reaction became apparent and confirmed they had no plans to run the ads again in their current form or in any similar form.</a:t>
            </a:r>
          </a:p>
          <a:p>
            <a:endParaRPr lang="en-GB" sz="1200" kern="1200" dirty="0" smtClean="0">
              <a:solidFill>
                <a:schemeClr val="tx1"/>
              </a:solidFill>
              <a:effectLst/>
              <a:latin typeface="Arial" charset="0"/>
              <a:ea typeface="+mn-ea"/>
              <a:cs typeface="Arial" charset="0"/>
            </a:endParaRPr>
          </a:p>
          <a:p>
            <a:r>
              <a:rPr lang="en-GB" sz="1200" b="1" kern="1200" dirty="0" smtClean="0">
                <a:solidFill>
                  <a:schemeClr val="tx1"/>
                </a:solidFill>
                <a:effectLst/>
                <a:latin typeface="Arial" charset="0"/>
                <a:ea typeface="+mn-ea"/>
                <a:cs typeface="Arial" charset="0"/>
              </a:rPr>
              <a:t>ASA</a:t>
            </a:r>
            <a:r>
              <a:rPr lang="en-GB" sz="1200" b="1" kern="1200" baseline="0" dirty="0" smtClean="0">
                <a:solidFill>
                  <a:schemeClr val="tx1"/>
                </a:solidFill>
                <a:effectLst/>
                <a:latin typeface="Arial" charset="0"/>
                <a:ea typeface="+mn-ea"/>
                <a:cs typeface="Arial" charset="0"/>
              </a:rPr>
              <a:t> decision: Upheld</a:t>
            </a:r>
            <a:endParaRPr lang="en-GB" sz="1200" b="1" kern="1200" dirty="0" smtClean="0">
              <a:solidFill>
                <a:schemeClr val="tx1"/>
              </a:solidFill>
              <a:effectLst/>
              <a:latin typeface="Arial" charset="0"/>
              <a:ea typeface="+mn-ea"/>
              <a:cs typeface="Arial" charset="0"/>
            </a:endParaRPr>
          </a:p>
          <a:p>
            <a:r>
              <a:rPr lang="en-GB" sz="1200" kern="1200" dirty="0" smtClean="0">
                <a:solidFill>
                  <a:schemeClr val="tx1"/>
                </a:solidFill>
                <a:effectLst/>
                <a:latin typeface="Arial" charset="0"/>
                <a:ea typeface="+mn-ea"/>
                <a:cs typeface="Arial" charset="0"/>
              </a:rPr>
              <a:t>The ASA noted that Phones 4 U had not intended to cause any offence and welcomed their explanation that the ads had been withdrawn following the receipt of negative feedback. Furthermore, the ASA agreed with the complainants that the ads were disrespectful to the Christian faith and were likely to cause serious offence, particularly to Christians. The ads were banned and must not appear again in their current form.</a:t>
            </a:r>
          </a:p>
          <a:p>
            <a:pPr>
              <a:defRPr/>
            </a:pPr>
            <a:endParaRPr lang="en-GB" dirty="0"/>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0E9A1A6-D33F-4FD7-8825-05680F17F541}" type="slidenum">
              <a:rPr lang="en-GB" smtClean="0"/>
              <a:pPr eaLnBrk="1" hangingPunct="1"/>
              <a:t>23</a:t>
            </a:fld>
            <a:endParaRPr lang="en-GB"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b="1" dirty="0" smtClean="0"/>
              <a:t>The issue</a:t>
            </a:r>
          </a:p>
          <a:p>
            <a:r>
              <a:rPr lang="en-GB" sz="1200" kern="1200" dirty="0" smtClean="0">
                <a:solidFill>
                  <a:schemeClr val="tx1"/>
                </a:solidFill>
                <a:effectLst/>
                <a:latin typeface="Arial" charset="0"/>
                <a:ea typeface="+mn-ea"/>
                <a:cs typeface="Arial" charset="0"/>
              </a:rPr>
              <a:t>Attracting 114 complaints, this poster featured a woman under an outdoor shower wearing bikini bottoms and clasping an undone bikini top against her breasts. The complaints were that the ad was </a:t>
            </a:r>
            <a:r>
              <a:rPr lang="en-GB" dirty="0" smtClean="0"/>
              <a:t>offensive because it was sexually suggestive, provocative, indecent, glamorised casual sex, and because it objectified and was demeaning to women;</a:t>
            </a:r>
            <a:r>
              <a:rPr lang="en-GB" baseline="0" dirty="0" smtClean="0"/>
              <a:t> </a:t>
            </a:r>
            <a:r>
              <a:rPr lang="en-GB" dirty="0" smtClean="0"/>
              <a:t>irresponsible because it was inappropriate for public display, where it could be seen by children.</a:t>
            </a:r>
          </a:p>
          <a:p>
            <a:endParaRPr lang="en-GB" sz="1200" kern="1200" dirty="0" smtClean="0">
              <a:solidFill>
                <a:schemeClr val="tx1"/>
              </a:solidFill>
              <a:effectLst/>
              <a:latin typeface="Arial" charset="0"/>
              <a:ea typeface="+mn-ea"/>
              <a:cs typeface="Arial" charset="0"/>
            </a:endParaRPr>
          </a:p>
          <a:p>
            <a:endParaRPr lang="en-GB" sz="1200" kern="1200" dirty="0" smtClean="0">
              <a:solidFill>
                <a:schemeClr val="tx1"/>
              </a:solidFill>
              <a:effectLst/>
              <a:latin typeface="Arial" charset="0"/>
              <a:ea typeface="+mn-ea"/>
              <a:cs typeface="Arial" charset="0"/>
            </a:endParaRPr>
          </a:p>
          <a:p>
            <a:r>
              <a:rPr lang="en-GB" sz="1200" b="1" kern="1200" dirty="0" smtClean="0">
                <a:solidFill>
                  <a:schemeClr val="tx1"/>
                </a:solidFill>
                <a:effectLst/>
                <a:latin typeface="Arial" charset="0"/>
                <a:ea typeface="+mn-ea"/>
                <a:cs typeface="Arial" charset="0"/>
              </a:rPr>
              <a:t>ASA</a:t>
            </a:r>
            <a:r>
              <a:rPr lang="en-GB" sz="1200" b="1" kern="1200" baseline="0" dirty="0" smtClean="0">
                <a:solidFill>
                  <a:schemeClr val="tx1"/>
                </a:solidFill>
                <a:effectLst/>
                <a:latin typeface="Arial" charset="0"/>
                <a:ea typeface="+mn-ea"/>
                <a:cs typeface="Arial" charset="0"/>
              </a:rPr>
              <a:t> decision: Upheld</a:t>
            </a:r>
            <a:endParaRPr lang="en-GB" sz="1200" b="1" kern="1200" dirty="0" smtClean="0">
              <a:solidFill>
                <a:schemeClr val="tx1"/>
              </a:solidFill>
              <a:effectLst/>
              <a:latin typeface="Arial" charset="0"/>
              <a:ea typeface="+mn-ea"/>
              <a:cs typeface="Arial" charset="0"/>
            </a:endParaRPr>
          </a:p>
          <a:p>
            <a:r>
              <a:rPr lang="en-GB" sz="1200" kern="1200" dirty="0" smtClean="0">
                <a:solidFill>
                  <a:schemeClr val="tx1"/>
                </a:solidFill>
                <a:effectLst/>
                <a:latin typeface="Arial" charset="0"/>
                <a:ea typeface="+mn-ea"/>
                <a:cs typeface="Arial" charset="0"/>
              </a:rPr>
              <a:t>We considered that, alongside the strap line ‘the cleaner you are the dirtier you get’, the call to action at the bottom of the poster ‘visit facebook.com/</a:t>
            </a:r>
            <a:r>
              <a:rPr lang="en-GB" sz="1200" kern="1200" dirty="0" err="1" smtClean="0">
                <a:solidFill>
                  <a:schemeClr val="tx1"/>
                </a:solidFill>
                <a:effectLst/>
                <a:latin typeface="Arial" charset="0"/>
                <a:ea typeface="+mn-ea"/>
                <a:cs typeface="Arial" charset="0"/>
              </a:rPr>
              <a:t>lynxeffect</a:t>
            </a:r>
            <a:r>
              <a:rPr lang="en-GB" sz="1200" kern="1200" dirty="0" smtClean="0">
                <a:solidFill>
                  <a:schemeClr val="tx1"/>
                </a:solidFill>
                <a:effectLst/>
                <a:latin typeface="Arial" charset="0"/>
                <a:ea typeface="+mn-ea"/>
                <a:cs typeface="Arial" charset="0"/>
              </a:rPr>
              <a:t> and get dirty this summer’, was clearly intended to imply that using the advertised product would lead to more uninhibited sexual behaviour. We therefore considered that the poster would be seen to make a link between purchasing the product and sex with women and in so doing would be seen to objectify women.</a:t>
            </a:r>
          </a:p>
          <a:p>
            <a:r>
              <a:rPr lang="en-GB" sz="1200" kern="1200" dirty="0" smtClean="0">
                <a:solidFill>
                  <a:schemeClr val="tx1"/>
                </a:solidFill>
                <a:effectLst/>
                <a:latin typeface="Arial" charset="0"/>
                <a:ea typeface="+mn-ea"/>
                <a:cs typeface="Arial" charset="0"/>
              </a:rPr>
              <a:t> </a:t>
            </a:r>
          </a:p>
          <a:p>
            <a:r>
              <a:rPr lang="en-GB" sz="1200" kern="1200" dirty="0" smtClean="0">
                <a:solidFill>
                  <a:schemeClr val="tx1"/>
                </a:solidFill>
                <a:effectLst/>
                <a:latin typeface="Arial" charset="0"/>
                <a:ea typeface="+mn-ea"/>
                <a:cs typeface="Arial" charset="0"/>
              </a:rPr>
              <a:t>We also considered that the combination of the image and the suggestive text, in a poster on public display, was likely to be considered offensive by many members of the public, particularly those who were accompanied by children. We concluded that the poster was likely to cause serious or widespread offence.</a:t>
            </a:r>
          </a:p>
          <a:p>
            <a:endParaRPr lang="en-GB" dirty="0" smtClean="0"/>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8C93C16-EBF3-4005-B5BD-15232DA523E7}" type="slidenum">
              <a:rPr lang="en-GB" smtClean="0"/>
              <a:pPr eaLnBrk="1" hangingPunct="1"/>
              <a:t>24</a:t>
            </a:fld>
            <a:endParaRPr lang="en-GB"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b="1" dirty="0" smtClean="0"/>
              <a:t>The issue</a:t>
            </a:r>
          </a:p>
          <a:p>
            <a:r>
              <a:rPr lang="en-GB" sz="1200" kern="1200" dirty="0" smtClean="0">
                <a:solidFill>
                  <a:schemeClr val="tx1"/>
                </a:solidFill>
                <a:effectLst/>
                <a:latin typeface="Arial" charset="0"/>
                <a:ea typeface="+mn-ea"/>
                <a:cs typeface="Arial" charset="0"/>
              </a:rPr>
              <a:t>This magazine ad, for Antonio </a:t>
            </a:r>
            <a:r>
              <a:rPr lang="en-GB" sz="1200" kern="1200" dirty="0" err="1" smtClean="0">
                <a:solidFill>
                  <a:schemeClr val="tx1"/>
                </a:solidFill>
                <a:effectLst/>
                <a:latin typeface="Arial" charset="0"/>
                <a:ea typeface="+mn-ea"/>
                <a:cs typeface="Arial" charset="0"/>
              </a:rPr>
              <a:t>Federici</a:t>
            </a:r>
            <a:r>
              <a:rPr lang="en-GB" sz="1200" kern="1200" dirty="0" smtClean="0">
                <a:solidFill>
                  <a:schemeClr val="tx1"/>
                </a:solidFill>
                <a:effectLst/>
                <a:latin typeface="Arial" charset="0"/>
                <a:ea typeface="+mn-ea"/>
                <a:cs typeface="Arial" charset="0"/>
              </a:rPr>
              <a:t> ice cream, showed two priests in full robes who looked as though they were about to kiss. One of the men also wore rosary beads and held a spoon in his hand; the other held a tub of ice cream. The ad included text that stated “We Believe in Salivation”.</a:t>
            </a:r>
            <a:r>
              <a:rPr lang="en-GB" sz="1200" kern="1200" baseline="0" dirty="0" smtClean="0">
                <a:solidFill>
                  <a:schemeClr val="tx1"/>
                </a:solidFill>
                <a:effectLst/>
                <a:latin typeface="Arial" charset="0"/>
                <a:ea typeface="+mn-ea"/>
                <a:cs typeface="Arial" charset="0"/>
              </a:rPr>
              <a:t>  </a:t>
            </a:r>
            <a:r>
              <a:rPr lang="en-GB" sz="1200" kern="1200" dirty="0" smtClean="0">
                <a:solidFill>
                  <a:schemeClr val="tx1"/>
                </a:solidFill>
                <a:effectLst/>
                <a:latin typeface="Arial" charset="0"/>
                <a:ea typeface="+mn-ea"/>
                <a:cs typeface="Arial" charset="0"/>
              </a:rPr>
              <a:t>Six complainants objected that the ad was offensive, because they believed it mocked Catholicism.</a:t>
            </a:r>
          </a:p>
          <a:p>
            <a:endParaRPr lang="en-GB" sz="1200" kern="1200" dirty="0" smtClean="0">
              <a:solidFill>
                <a:schemeClr val="tx1"/>
              </a:solidFill>
              <a:effectLst/>
              <a:latin typeface="Arial" charset="0"/>
              <a:ea typeface="+mn-ea"/>
              <a:cs typeface="Arial" charset="0"/>
            </a:endParaRPr>
          </a:p>
          <a:p>
            <a:r>
              <a:rPr lang="en-GB" sz="1200" b="1" kern="1200" dirty="0" smtClean="0">
                <a:solidFill>
                  <a:schemeClr val="tx1"/>
                </a:solidFill>
                <a:effectLst/>
                <a:latin typeface="Arial" charset="0"/>
                <a:ea typeface="+mn-ea"/>
                <a:cs typeface="Arial" charset="0"/>
              </a:rPr>
              <a:t>ASA</a:t>
            </a:r>
            <a:r>
              <a:rPr lang="en-GB" sz="1200" b="1" kern="1200" baseline="0" dirty="0" smtClean="0">
                <a:solidFill>
                  <a:schemeClr val="tx1"/>
                </a:solidFill>
                <a:effectLst/>
                <a:latin typeface="Arial" charset="0"/>
                <a:ea typeface="+mn-ea"/>
                <a:cs typeface="Arial" charset="0"/>
              </a:rPr>
              <a:t> decision: Upheld</a:t>
            </a:r>
            <a:endParaRPr lang="en-GB" sz="1200" b="1" kern="1200" dirty="0" smtClean="0">
              <a:solidFill>
                <a:schemeClr val="tx1"/>
              </a:solidFill>
              <a:effectLst/>
              <a:latin typeface="Arial" charset="0"/>
              <a:ea typeface="+mn-ea"/>
              <a:cs typeface="Arial" charset="0"/>
            </a:endParaRPr>
          </a:p>
          <a:p>
            <a:r>
              <a:rPr lang="en-GB" sz="1200" kern="1200" dirty="0" smtClean="0">
                <a:solidFill>
                  <a:schemeClr val="tx1"/>
                </a:solidFill>
                <a:effectLst/>
                <a:latin typeface="Arial" charset="0"/>
                <a:ea typeface="+mn-ea"/>
                <a:cs typeface="Arial" charset="0"/>
              </a:rPr>
              <a:t>The ASA considered the portrayal of the two priests in a sexualised manner was likely to be interpreted as mocking the beliefs of Roman Catholics and was therefore likely to cause serious offence to some readers. We concluded that the ad breached the Code, and upheld the complaints.</a:t>
            </a:r>
          </a:p>
          <a:p>
            <a:r>
              <a:rPr lang="en-GB" sz="1200" kern="1200" dirty="0" smtClean="0">
                <a:solidFill>
                  <a:schemeClr val="tx1"/>
                </a:solidFill>
                <a:effectLst/>
                <a:latin typeface="Arial" charset="0"/>
                <a:ea typeface="+mn-ea"/>
                <a:cs typeface="Arial" charset="0"/>
              </a:rPr>
              <a:t> </a:t>
            </a:r>
          </a:p>
          <a:p>
            <a:endParaRPr lang="en-GB" dirty="0" smtClean="0"/>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FA43293-50BC-4527-961B-F54EE2877D8B}" type="slidenum">
              <a:rPr lang="en-GB" smtClean="0"/>
              <a:pPr eaLnBrk="1" hangingPunct="1"/>
              <a:t>25</a:t>
            </a:fld>
            <a:endParaRPr lang="en-GB"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20000"/>
          </a:bodyPr>
          <a:lstStyle/>
          <a:p>
            <a:pPr>
              <a:defRPr/>
            </a:pPr>
            <a:r>
              <a:rPr lang="en-GB" b="1" dirty="0" smtClean="0"/>
              <a:t>The issue</a:t>
            </a:r>
          </a:p>
          <a:p>
            <a:pPr>
              <a:defRPr/>
            </a:pPr>
            <a:r>
              <a:rPr lang="en-GB" dirty="0" smtClean="0"/>
              <a:t>Two tweets for Nike were posted from the official Twitter accounts of Jack </a:t>
            </a:r>
            <a:r>
              <a:rPr lang="en-GB" dirty="0" err="1" smtClean="0"/>
              <a:t>Wilshere</a:t>
            </a:r>
            <a:r>
              <a:rPr lang="en-GB" dirty="0" smtClean="0"/>
              <a:t> and Wayne Rooney (shown above).</a:t>
            </a:r>
          </a:p>
          <a:p>
            <a:pPr>
              <a:defRPr/>
            </a:pPr>
            <a:endParaRPr lang="en-GB" dirty="0" smtClean="0"/>
          </a:p>
          <a:p>
            <a:pPr>
              <a:defRPr/>
            </a:pPr>
            <a:r>
              <a:rPr lang="en-GB" dirty="0" smtClean="0"/>
              <a:t>a. The tweet from Wayne Rooney stated "My resolution - to start the year as a champion, and finish it as a champion...#</a:t>
            </a:r>
            <a:r>
              <a:rPr lang="en-GB" dirty="0" err="1" smtClean="0"/>
              <a:t>makeitcount</a:t>
            </a:r>
            <a:r>
              <a:rPr lang="en-GB" dirty="0" smtClean="0"/>
              <a:t> gonike.me/</a:t>
            </a:r>
            <a:r>
              <a:rPr lang="en-GB" dirty="0" err="1" smtClean="0"/>
              <a:t>makeitcount</a:t>
            </a:r>
            <a:r>
              <a:rPr lang="en-GB" dirty="0" smtClean="0"/>
              <a:t>".</a:t>
            </a:r>
          </a:p>
          <a:p>
            <a:pPr>
              <a:defRPr/>
            </a:pPr>
            <a:endParaRPr lang="en-GB" dirty="0" smtClean="0"/>
          </a:p>
          <a:p>
            <a:pPr>
              <a:defRPr/>
            </a:pPr>
            <a:r>
              <a:rPr lang="en-GB" dirty="0" smtClean="0"/>
              <a:t>b. The tweet from Jack </a:t>
            </a:r>
            <a:r>
              <a:rPr lang="en-GB" dirty="0" err="1" smtClean="0"/>
              <a:t>Wilshere</a:t>
            </a:r>
            <a:r>
              <a:rPr lang="en-GB" dirty="0" smtClean="0"/>
              <a:t> stated "In 2012, I will come back for my club - and be ready for my country. #makeitcount.gonike.me/</a:t>
            </a:r>
            <a:r>
              <a:rPr lang="en-GB" dirty="0" err="1" smtClean="0"/>
              <a:t>Makeitcount</a:t>
            </a:r>
            <a:r>
              <a:rPr lang="en-GB" dirty="0" smtClean="0"/>
              <a:t>".</a:t>
            </a:r>
          </a:p>
          <a:p>
            <a:pPr>
              <a:defRPr/>
            </a:pPr>
            <a:endParaRPr lang="en-GB" dirty="0" smtClean="0"/>
          </a:p>
          <a:p>
            <a:pPr>
              <a:defRPr/>
            </a:pPr>
            <a:r>
              <a:rPr lang="en-GB" dirty="0" smtClean="0"/>
              <a:t>The complainant challenged whether both tweets were obviously identifiable as marketing communications.</a:t>
            </a:r>
          </a:p>
          <a:p>
            <a:pPr>
              <a:defRPr/>
            </a:pPr>
            <a:endParaRPr lang="en-GB" dirty="0" smtClean="0"/>
          </a:p>
          <a:p>
            <a:pPr>
              <a:defRPr/>
            </a:pPr>
            <a:r>
              <a:rPr lang="en-GB" b="1" dirty="0" smtClean="0"/>
              <a:t>ASA decision: Upheld</a:t>
            </a:r>
          </a:p>
          <a:p>
            <a:pPr>
              <a:defRPr/>
            </a:pPr>
            <a:r>
              <a:rPr lang="en-GB" dirty="0" smtClean="0"/>
              <a:t>We noted the ad included a Nike URL which directed users to the Nike website and that it contained the hashtag, #</a:t>
            </a:r>
            <a:r>
              <a:rPr lang="en-GB" dirty="0" err="1" smtClean="0"/>
              <a:t>makeitcount</a:t>
            </a:r>
            <a:r>
              <a:rPr lang="en-GB" dirty="0" smtClean="0"/>
              <a:t> which referred to their new “make it count” campaign. However, we considered that the Nike reference was not prominent and could be missed, consumers would not have already been aware of Nike’s “#</a:t>
            </a:r>
            <a:r>
              <a:rPr lang="en-GB" dirty="0" err="1" smtClean="0"/>
              <a:t>makeitcount</a:t>
            </a:r>
            <a:r>
              <a:rPr lang="en-GB" dirty="0" smtClean="0"/>
              <a:t>” campaign and that not all Twitter users would be aware of the footballers’ and their teams’ sponsorship deal with Nike. </a:t>
            </a:r>
          </a:p>
          <a:p>
            <a:pPr>
              <a:defRPr/>
            </a:pPr>
            <a:endParaRPr lang="en-GB" dirty="0" smtClean="0"/>
          </a:p>
          <a:p>
            <a:pPr>
              <a:defRPr/>
            </a:pPr>
            <a:r>
              <a:rPr lang="en-GB" dirty="0" smtClean="0"/>
              <a:t>We considered there was nothing obvious in the tweets to indicate they were Nike marketing communications. In the absence of such an indication, for example #ad, we considered the tweets were not obviously identifiable as Nike marketing communications and therefore concluded they breached the advertising</a:t>
            </a:r>
            <a:r>
              <a:rPr lang="en-GB" baseline="0" dirty="0" smtClean="0"/>
              <a:t> rules</a:t>
            </a:r>
            <a:r>
              <a:rPr lang="en-GB" dirty="0" smtClean="0"/>
              <a:t>.</a:t>
            </a:r>
          </a:p>
          <a:p>
            <a:pPr>
              <a:defRPr/>
            </a:pPr>
            <a:endParaRPr lang="en-GB" dirty="0"/>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0FD3107-853A-44C0-9648-E771C8A2B440}" type="slidenum">
              <a:rPr lang="en-GB" smtClean="0"/>
              <a:pPr eaLnBrk="1" hangingPunct="1"/>
              <a:t>5</a:t>
            </a:fld>
            <a:endParaRPr lang="en-GB"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kern="1200" dirty="0" smtClean="0">
                <a:solidFill>
                  <a:schemeClr val="tx1"/>
                </a:solidFill>
                <a:effectLst/>
                <a:latin typeface="Arial" charset="0"/>
                <a:ea typeface="+mn-ea"/>
                <a:cs typeface="Arial" charset="0"/>
              </a:rPr>
              <a:t>The Carbolic Smoke Ball Company produced this ad that claimed “£100 reward will be paid…to any person who contracts…influenza, colds or any disease…after having used the ball three times daily for two weeks…”.  A Mrs </a:t>
            </a:r>
            <a:r>
              <a:rPr lang="en-GB" sz="1200" kern="1200" dirty="0" err="1" smtClean="0">
                <a:solidFill>
                  <a:schemeClr val="tx1"/>
                </a:solidFill>
                <a:effectLst/>
                <a:latin typeface="Arial" charset="0"/>
                <a:ea typeface="+mn-ea"/>
                <a:cs typeface="Arial" charset="0"/>
              </a:rPr>
              <a:t>Carhill</a:t>
            </a:r>
            <a:r>
              <a:rPr lang="en-GB" sz="1200" kern="1200" dirty="0" smtClean="0">
                <a:solidFill>
                  <a:schemeClr val="tx1"/>
                </a:solidFill>
                <a:effectLst/>
                <a:latin typeface="Arial" charset="0"/>
                <a:ea typeface="+mn-ea"/>
                <a:cs typeface="Arial" charset="0"/>
              </a:rPr>
              <a:t> caught influenza after using the ball and claimed the £100.  </a:t>
            </a:r>
          </a:p>
          <a:p>
            <a:r>
              <a:rPr lang="en-GB" sz="1200" kern="1200" dirty="0" smtClean="0">
                <a:solidFill>
                  <a:schemeClr val="tx1"/>
                </a:solidFill>
                <a:effectLst/>
                <a:latin typeface="Arial" charset="0"/>
                <a:ea typeface="+mn-ea"/>
                <a:cs typeface="Arial" charset="0"/>
              </a:rPr>
              <a:t>	</a:t>
            </a:r>
          </a:p>
          <a:p>
            <a:r>
              <a:rPr lang="en-GB" sz="1200" kern="1200" dirty="0" smtClean="0">
                <a:solidFill>
                  <a:schemeClr val="tx1"/>
                </a:solidFill>
                <a:effectLst/>
                <a:latin typeface="Arial" charset="0"/>
                <a:ea typeface="+mn-ea"/>
                <a:cs typeface="Arial" charset="0"/>
              </a:rPr>
              <a:t>The company then claimed the ad was not a serious offer and refused to offer the reward.  But Mrs </a:t>
            </a:r>
            <a:r>
              <a:rPr lang="en-GB" sz="1200" kern="1200" dirty="0" err="1" smtClean="0">
                <a:solidFill>
                  <a:schemeClr val="tx1"/>
                </a:solidFill>
                <a:effectLst/>
                <a:latin typeface="Arial" charset="0"/>
                <a:ea typeface="+mn-ea"/>
                <a:cs typeface="Arial" charset="0"/>
              </a:rPr>
              <a:t>Carhill</a:t>
            </a:r>
            <a:r>
              <a:rPr lang="en-GB" sz="1200" kern="1200" dirty="0" smtClean="0">
                <a:solidFill>
                  <a:schemeClr val="tx1"/>
                </a:solidFill>
                <a:effectLst/>
                <a:latin typeface="Arial" charset="0"/>
                <a:ea typeface="+mn-ea"/>
                <a:cs typeface="Arial" charset="0"/>
              </a:rPr>
              <a:t> took the company to court, which sided with her and said the advertisers were bound by the offer.</a:t>
            </a:r>
          </a:p>
          <a:p>
            <a:r>
              <a:rPr lang="en-GB" sz="1200" kern="1200" dirty="0" smtClean="0">
                <a:solidFill>
                  <a:schemeClr val="tx1"/>
                </a:solidFill>
                <a:effectLst/>
                <a:latin typeface="Arial" charset="0"/>
                <a:ea typeface="+mn-ea"/>
                <a:cs typeface="Arial" charset="0"/>
              </a:rPr>
              <a:t> </a:t>
            </a:r>
          </a:p>
          <a:p>
            <a:r>
              <a:rPr lang="en-GB" sz="1200" kern="1200" dirty="0" smtClean="0">
                <a:solidFill>
                  <a:schemeClr val="tx1"/>
                </a:solidFill>
                <a:effectLst/>
                <a:latin typeface="Arial" charset="0"/>
                <a:ea typeface="+mn-ea"/>
                <a:cs typeface="Arial" charset="0"/>
              </a:rPr>
              <a:t>This case set the precedent for much of the consumer protection law in relation to advertising that exists today.</a:t>
            </a:r>
          </a:p>
          <a:p>
            <a:endParaRPr lang="en-GB" dirty="0" smtClean="0"/>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D931447-ED38-4AB8-8F0E-84E472B668C2}" type="slidenum">
              <a:rPr lang="en-GB" smtClean="0">
                <a:solidFill>
                  <a:srgbClr val="000000"/>
                </a:solidFill>
              </a:rPr>
              <a:pPr eaLnBrk="1" hangingPunct="1"/>
              <a:t>27</a:t>
            </a:fld>
            <a:endParaRPr lang="en-GB" smtClean="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kern="1200" dirty="0" smtClean="0">
                <a:solidFill>
                  <a:schemeClr val="tx1"/>
                </a:solidFill>
                <a:effectLst/>
                <a:latin typeface="Arial" charset="0"/>
                <a:ea typeface="+mn-ea"/>
                <a:cs typeface="Arial" charset="0"/>
              </a:rPr>
              <a:t>This very early ad for Coca Cola claims to treat headaches and relieves mental and physical exhaustion. This example is from the States as Coca-Cola was not marketed in Britain until the 1920s.</a:t>
            </a:r>
          </a:p>
          <a:p>
            <a:r>
              <a:rPr lang="en-GB" sz="1200" kern="1200" dirty="0" smtClean="0">
                <a:solidFill>
                  <a:schemeClr val="tx1"/>
                </a:solidFill>
                <a:effectLst/>
                <a:latin typeface="Arial" charset="0"/>
                <a:ea typeface="+mn-ea"/>
                <a:cs typeface="Arial" charset="0"/>
              </a:rPr>
              <a:t> </a:t>
            </a:r>
          </a:p>
          <a:p>
            <a:endParaRPr lang="en-GB" dirty="0" smtClean="0"/>
          </a:p>
          <a:p>
            <a:endParaRPr lang="en-GB" dirty="0" smtClean="0"/>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DB1C576-290B-4FE6-A381-8C0C8FC51960}" type="slidenum">
              <a:rPr lang="en-GB" smtClean="0">
                <a:solidFill>
                  <a:srgbClr val="000000"/>
                </a:solidFill>
              </a:rPr>
              <a:pPr eaLnBrk="1" hangingPunct="1"/>
              <a:t>28</a:t>
            </a:fld>
            <a:endParaRPr lang="en-GB" smtClean="0">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charset="0"/>
                <a:ea typeface="+mn-ea"/>
                <a:cs typeface="Arial" charset="0"/>
              </a:rPr>
              <a:t>This advertisement for the </a:t>
            </a:r>
            <a:r>
              <a:rPr lang="en-GB" sz="1200" kern="1200" dirty="0" err="1" smtClean="0">
                <a:solidFill>
                  <a:schemeClr val="tx1"/>
                </a:solidFill>
                <a:effectLst/>
                <a:latin typeface="Arial" charset="0"/>
                <a:ea typeface="+mn-ea"/>
                <a:cs typeface="Arial" charset="0"/>
              </a:rPr>
              <a:t>Vigor’s</a:t>
            </a:r>
            <a:r>
              <a:rPr lang="en-GB" sz="1200" kern="1200" dirty="0" smtClean="0">
                <a:solidFill>
                  <a:schemeClr val="tx1"/>
                </a:solidFill>
                <a:effectLst/>
                <a:latin typeface="Arial" charset="0"/>
                <a:ea typeface="+mn-ea"/>
                <a:cs typeface="Arial" charset="0"/>
              </a:rPr>
              <a:t> Horse-Action Saddle claimed that by using the device for exercise it could cure a number of illnesses.</a:t>
            </a:r>
          </a:p>
          <a:p>
            <a:pPr algn="just"/>
            <a:endParaRPr lang="en-GB" sz="1100" dirty="0" smtClean="0">
              <a:cs typeface="Times New Roman" pitchFamily="18" charset="0"/>
            </a:endParaRPr>
          </a:p>
          <a:p>
            <a:endParaRPr lang="en-GB" dirty="0" smtClean="0"/>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DDAC86E-8BBF-46E4-AD27-3204C47A3AC2}" type="slidenum">
              <a:rPr lang="en-GB" smtClean="0">
                <a:solidFill>
                  <a:srgbClr val="000000"/>
                </a:solidFill>
              </a:rPr>
              <a:pPr eaLnBrk="1" hangingPunct="1"/>
              <a:t>29</a:t>
            </a:fld>
            <a:endParaRPr lang="en-GB" smtClean="0">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charset="0"/>
                <a:ea typeface="+mn-ea"/>
                <a:cs typeface="Arial" charset="0"/>
              </a:rPr>
              <a:t>Pears ran a series of ads in the 19</a:t>
            </a:r>
            <a:r>
              <a:rPr lang="en-GB" sz="1200" kern="1200" baseline="30000" dirty="0" smtClean="0">
                <a:solidFill>
                  <a:schemeClr val="tx1"/>
                </a:solidFill>
                <a:effectLst/>
                <a:latin typeface="Arial" charset="0"/>
                <a:ea typeface="+mn-ea"/>
                <a:cs typeface="Arial" charset="0"/>
              </a:rPr>
              <a:t>th</a:t>
            </a:r>
            <a:r>
              <a:rPr lang="en-GB" sz="1200" kern="1200" dirty="0" smtClean="0">
                <a:solidFill>
                  <a:schemeClr val="tx1"/>
                </a:solidFill>
                <a:effectLst/>
                <a:latin typeface="Arial" charset="0"/>
                <a:ea typeface="+mn-ea"/>
                <a:cs typeface="Arial" charset="0"/>
              </a:rPr>
              <a:t> century extolling the virtues of their soap in a colonial context, in which white was civilised and pure and black was in need of civilising. In this ad, the concept is taken literally where the black child is made white after using Pears soap.</a:t>
            </a:r>
          </a:p>
          <a:p>
            <a:endParaRPr lang="en-GB" dirty="0" smtClean="0"/>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A13275A-302C-47D3-B5E6-DC58618CED66}" type="slidenum">
              <a:rPr lang="en-GB" smtClean="0">
                <a:solidFill>
                  <a:srgbClr val="000000"/>
                </a:solidFill>
              </a:rPr>
              <a:pPr eaLnBrk="1" hangingPunct="1"/>
              <a:t>30</a:t>
            </a:fld>
            <a:endParaRPr lang="en-GB" smtClean="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charset="0"/>
                <a:ea typeface="+mn-ea"/>
                <a:cs typeface="Arial" charset="0"/>
              </a:rPr>
              <a:t>Do yourself a favour start them on a strict regimen of sodas and other sugary carbonated beverages right now for a lifetime of guaranteed happiness.  According to this ad, babies who start drinking soda during…formative period have a much higher chance of gaining acceptance.</a:t>
            </a:r>
          </a:p>
          <a:p>
            <a:endParaRPr lang="en-GB" dirty="0" smtClean="0"/>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594180F-08F8-4FBF-90C7-7A638E8EB85B}" type="slidenum">
              <a:rPr lang="en-GB" smtClean="0">
                <a:solidFill>
                  <a:srgbClr val="000000"/>
                </a:solidFill>
              </a:rPr>
              <a:pPr eaLnBrk="1" hangingPunct="1"/>
              <a:t>31</a:t>
            </a:fld>
            <a:endParaRPr lang="en-GB" smtClean="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ln/>
        </p:spPr>
        <p:txBody>
          <a:bodyPr>
            <a:normAutofit fontScale="92500" lnSpcReduction="10000"/>
          </a:bodyPr>
          <a:lstStyle/>
          <a:p>
            <a:pPr>
              <a:defRPr/>
            </a:pPr>
            <a:r>
              <a:rPr lang="en-GB" b="1" dirty="0" smtClean="0"/>
              <a:t>The</a:t>
            </a:r>
            <a:r>
              <a:rPr lang="en-GB" b="1" baseline="0" dirty="0" smtClean="0"/>
              <a:t> issue</a:t>
            </a:r>
            <a:endParaRPr lang="en-GB" b="1" dirty="0" smtClean="0"/>
          </a:p>
          <a:p>
            <a:pPr>
              <a:defRPr/>
            </a:pPr>
            <a:r>
              <a:rPr lang="en-GB" dirty="0" smtClean="0"/>
              <a:t>This two-page magazine ad for "</a:t>
            </a:r>
            <a:r>
              <a:rPr lang="en-GB" dirty="0" err="1" smtClean="0"/>
              <a:t>Teint</a:t>
            </a:r>
            <a:r>
              <a:rPr lang="en-GB" dirty="0" smtClean="0"/>
              <a:t> Miracle" foundation by Lancôme featured an image of Julia Roberts. </a:t>
            </a:r>
          </a:p>
          <a:p>
            <a:pPr>
              <a:defRPr/>
            </a:pPr>
            <a:endParaRPr lang="en-GB" dirty="0" smtClean="0"/>
          </a:p>
          <a:p>
            <a:pPr>
              <a:defRPr/>
            </a:pPr>
            <a:r>
              <a:rPr lang="en-GB" dirty="0" smtClean="0"/>
              <a:t>Jo </a:t>
            </a:r>
            <a:r>
              <a:rPr lang="en-GB" dirty="0" err="1" smtClean="0"/>
              <a:t>Swinson</a:t>
            </a:r>
            <a:r>
              <a:rPr lang="en-GB" dirty="0" smtClean="0"/>
              <a:t> MP challenged whether the ad was misleading because she believed the flawless skin in the image was the result of digital manipulation, not the product.</a:t>
            </a:r>
          </a:p>
          <a:p>
            <a:pPr>
              <a:defRPr/>
            </a:pPr>
            <a:endParaRPr lang="en-GB" dirty="0" smtClean="0"/>
          </a:p>
          <a:p>
            <a:pPr>
              <a:defRPr/>
            </a:pPr>
            <a:r>
              <a:rPr lang="en-GB" dirty="0" smtClean="0"/>
              <a:t>Lancôme said consideration should be given to the fact the image was in the context of an ad for foundation, a product which was designed to cover skin flaws and imperfections. They also admitted to using post-production techniques but said they did not consider those changes related to characteristics directly relevant to the performance of the product, and maintained the ad provided an aspirational picture of what could be achieved by using the product.</a:t>
            </a:r>
          </a:p>
          <a:p>
            <a:pPr>
              <a:defRPr/>
            </a:pPr>
            <a:endParaRPr lang="en-GB" dirty="0" smtClean="0"/>
          </a:p>
          <a:p>
            <a:pPr>
              <a:defRPr/>
            </a:pPr>
            <a:r>
              <a:rPr lang="en-GB" dirty="0" smtClean="0"/>
              <a:t>Although Lancôme provided detail on the techniques they used, they did not provided the ASA with information that allowed us to see what effect those enhancements had on the final image. </a:t>
            </a:r>
          </a:p>
          <a:p>
            <a:pPr>
              <a:defRPr/>
            </a:pPr>
            <a:endParaRPr lang="en-GB" dirty="0" smtClean="0"/>
          </a:p>
          <a:p>
            <a:pPr>
              <a:defRPr/>
            </a:pPr>
            <a:r>
              <a:rPr lang="en-GB" b="1" dirty="0" smtClean="0"/>
              <a:t>ASA decision: Upheld</a:t>
            </a:r>
          </a:p>
          <a:p>
            <a:pPr>
              <a:defRPr/>
            </a:pPr>
            <a:r>
              <a:rPr lang="en-GB" dirty="0" smtClean="0"/>
              <a:t>We acknowledged the pictures supplied from laboratory testing were evidence that the product was capable of improving skin’s appearance, but on the basis of the evidence we had received we could not conclude that the ad image accurately illustrated what effect the product could achieve, and that the image had not been exaggerated by digital post production techniques. We therefore concluded the ad was misleading.</a:t>
            </a:r>
          </a:p>
          <a:p>
            <a:pPr>
              <a:defRPr/>
            </a:pPr>
            <a:endParaRPr lang="en-GB" dirty="0" smtClean="0"/>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5EB2FBA-1643-4400-8713-3B76D4E6790D}" type="slidenum">
              <a:rPr lang="en-GB" smtClean="0">
                <a:solidFill>
                  <a:srgbClr val="000000"/>
                </a:solidFill>
              </a:rPr>
              <a:pPr eaLnBrk="1" hangingPunct="1"/>
              <a:t>6</a:t>
            </a:fld>
            <a:endParaRPr lang="en-GB" smtClean="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b="1" dirty="0" smtClean="0"/>
              <a:t>The issue</a:t>
            </a:r>
          </a:p>
          <a:p>
            <a:r>
              <a:rPr lang="en-GB" dirty="0" smtClean="0"/>
              <a:t>A magazine and TV ad for Reebok </a:t>
            </a:r>
            <a:r>
              <a:rPr lang="en-GB" dirty="0" err="1" smtClean="0"/>
              <a:t>EasyTone</a:t>
            </a:r>
            <a:r>
              <a:rPr lang="en-GB" dirty="0" smtClean="0"/>
              <a:t> Curve trainers claimed to help tone legs and bums more than regular trainers. </a:t>
            </a:r>
          </a:p>
          <a:p>
            <a:endParaRPr lang="en-GB" dirty="0" smtClean="0"/>
          </a:p>
          <a:p>
            <a:r>
              <a:rPr lang="en-GB" dirty="0" smtClean="0"/>
              <a:t>Two complainants challenged whether the efficacy claims for the product were misleading and could be substantiated.</a:t>
            </a:r>
          </a:p>
          <a:p>
            <a:endParaRPr lang="en-GB" dirty="0" smtClean="0"/>
          </a:p>
          <a:p>
            <a:r>
              <a:rPr lang="en-GB" b="1" dirty="0" smtClean="0"/>
              <a:t>ASA decision: Upheld</a:t>
            </a:r>
          </a:p>
          <a:p>
            <a:r>
              <a:rPr lang="en-GB" dirty="0" smtClean="0"/>
              <a:t>Although Reebok referred to scientific studies which they believed supported and substantiated their claims. The ASA considered that it had not seen robust, scientific evidence to support the efficacy claims made in the magazine or the TV ad, and concluded that the claims had not been substantiated and were therefore misleading.</a:t>
            </a:r>
          </a:p>
          <a:p>
            <a:endParaRPr lang="en-GB" dirty="0" smtClean="0"/>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2ED328D-5E99-494C-8954-67C6F4FAB582}" type="slidenum">
              <a:rPr lang="en-GB" smtClean="0">
                <a:solidFill>
                  <a:srgbClr val="000000"/>
                </a:solidFill>
              </a:rPr>
              <a:pPr eaLnBrk="1" hangingPunct="1"/>
              <a:t>7</a:t>
            </a:fld>
            <a:endParaRPr lang="en-GB" smtClean="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b="1" dirty="0" smtClean="0"/>
              <a:t>The</a:t>
            </a:r>
            <a:r>
              <a:rPr lang="en-GB" b="1" baseline="0" dirty="0" smtClean="0"/>
              <a:t> issue</a:t>
            </a:r>
          </a:p>
          <a:p>
            <a:r>
              <a:rPr lang="en-GB" sz="1200" kern="1200" dirty="0" smtClean="0">
                <a:solidFill>
                  <a:schemeClr val="tx1"/>
                </a:solidFill>
                <a:effectLst/>
                <a:latin typeface="Arial" charset="0"/>
                <a:ea typeface="+mn-ea"/>
                <a:cs typeface="Arial" charset="0"/>
              </a:rPr>
              <a:t>The email on the left was considered misleading in that was not clear it was an ad, as the Codes require. It appears to be an official e-mail accusing the recipient of drug offences and advising them to click on a link to contact the Community Drugs Team for interview and testing, or risk criminal prosecution.</a:t>
            </a:r>
          </a:p>
          <a:p>
            <a:r>
              <a:rPr lang="en-GB" sz="1200" kern="1200" dirty="0" smtClean="0">
                <a:solidFill>
                  <a:schemeClr val="tx1"/>
                </a:solidFill>
                <a:effectLst/>
                <a:latin typeface="Arial" charset="0"/>
                <a:ea typeface="+mn-ea"/>
                <a:cs typeface="Arial" charset="0"/>
              </a:rPr>
              <a:t> </a:t>
            </a:r>
          </a:p>
          <a:p>
            <a:r>
              <a:rPr lang="en-GB" sz="1200" kern="1200" dirty="0" smtClean="0">
                <a:solidFill>
                  <a:schemeClr val="tx1"/>
                </a:solidFill>
                <a:effectLst/>
                <a:latin typeface="Arial" charset="0"/>
                <a:ea typeface="+mn-ea"/>
                <a:cs typeface="Arial" charset="0"/>
              </a:rPr>
              <a:t>In fact the links lead to the website for a film – ‘Shifty’ and revealed that the recipient of the e-mail had been ‘stitched up by a friend’.</a:t>
            </a:r>
          </a:p>
          <a:p>
            <a:endParaRPr lang="en-GB" sz="1200" kern="1200" dirty="0" smtClean="0">
              <a:solidFill>
                <a:schemeClr val="tx1"/>
              </a:solidFill>
              <a:effectLst/>
              <a:latin typeface="Arial" charset="0"/>
              <a:ea typeface="+mn-ea"/>
              <a:cs typeface="Arial" charset="0"/>
            </a:endParaRPr>
          </a:p>
          <a:p>
            <a:r>
              <a:rPr lang="en-GB" sz="1200" b="1" kern="1200" dirty="0" smtClean="0">
                <a:solidFill>
                  <a:schemeClr val="tx1"/>
                </a:solidFill>
                <a:effectLst/>
                <a:latin typeface="Arial" charset="0"/>
                <a:ea typeface="+mn-ea"/>
                <a:cs typeface="Arial" charset="0"/>
              </a:rPr>
              <a:t>ASA</a:t>
            </a:r>
            <a:r>
              <a:rPr lang="en-GB" sz="1200" b="1" kern="1200" baseline="0" dirty="0" smtClean="0">
                <a:solidFill>
                  <a:schemeClr val="tx1"/>
                </a:solidFill>
                <a:effectLst/>
                <a:latin typeface="Arial" charset="0"/>
                <a:ea typeface="+mn-ea"/>
                <a:cs typeface="Arial" charset="0"/>
              </a:rPr>
              <a:t> decision: Upheld</a:t>
            </a:r>
            <a:endParaRPr lang="en-GB" sz="1200" b="1" kern="1200" dirty="0" smtClean="0">
              <a:solidFill>
                <a:schemeClr val="tx1"/>
              </a:solidFill>
              <a:effectLst/>
              <a:latin typeface="Arial" charset="0"/>
              <a:ea typeface="+mn-ea"/>
              <a:cs typeface="Arial" charset="0"/>
            </a:endParaRPr>
          </a:p>
          <a:p>
            <a:r>
              <a:rPr lang="en-GB" sz="1200" kern="1200" dirty="0" smtClean="0">
                <a:solidFill>
                  <a:schemeClr val="tx1"/>
                </a:solidFill>
                <a:effectLst/>
                <a:latin typeface="Arial" charset="0"/>
                <a:ea typeface="+mn-ea"/>
                <a:cs typeface="Arial" charset="0"/>
              </a:rPr>
              <a:t>There were a number of problems with the ad.  As well as being misleading we agreed with the complainant it was distressing and irresponsible too, and the advertisers did not have the recipient’s permission to send marketing e-mails to her.</a:t>
            </a:r>
          </a:p>
          <a:p>
            <a:endParaRPr lang="en-GB" dirty="0" smtClean="0"/>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4033C7C-CBD3-4E6A-86F6-BAC1DDE9E38D}" type="slidenum">
              <a:rPr lang="en-GB" smtClean="0">
                <a:solidFill>
                  <a:srgbClr val="000000"/>
                </a:solidFill>
              </a:rPr>
              <a:pPr eaLnBrk="1" hangingPunct="1"/>
              <a:t>8</a:t>
            </a:fld>
            <a:endParaRPr lang="en-GB" smtClean="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The issue</a:t>
            </a:r>
          </a:p>
          <a:p>
            <a:r>
              <a:rPr lang="en-GB" sz="1200" kern="1200" dirty="0" smtClean="0">
                <a:solidFill>
                  <a:schemeClr val="tx1"/>
                </a:solidFill>
                <a:latin typeface="Arial" charset="0"/>
                <a:ea typeface="+mn-ea"/>
                <a:cs typeface="Arial" charset="0"/>
              </a:rPr>
              <a:t>An ad for </a:t>
            </a:r>
            <a:r>
              <a:rPr lang="en-GB" sz="1200" kern="1200" dirty="0" err="1" smtClean="0">
                <a:solidFill>
                  <a:schemeClr val="tx1"/>
                </a:solidFill>
                <a:latin typeface="Arial" charset="0"/>
                <a:ea typeface="+mn-ea"/>
                <a:cs typeface="Arial" charset="0"/>
              </a:rPr>
              <a:t>Koosday</a:t>
            </a:r>
            <a:r>
              <a:rPr lang="en-GB" sz="1200" kern="1200" dirty="0" smtClean="0">
                <a:solidFill>
                  <a:schemeClr val="tx1"/>
                </a:solidFill>
                <a:latin typeface="Arial" charset="0"/>
                <a:ea typeface="+mn-ea"/>
                <a:cs typeface="Arial" charset="0"/>
              </a:rPr>
              <a:t> Events club nights in Newcastle, placed on a car bonnet.</a:t>
            </a:r>
            <a:r>
              <a:rPr lang="en-GB" sz="1200" kern="1200" baseline="0" dirty="0" smtClean="0">
                <a:solidFill>
                  <a:schemeClr val="tx1"/>
                </a:solidFill>
                <a:latin typeface="Arial" charset="0"/>
                <a:ea typeface="+mn-ea"/>
                <a:cs typeface="Arial" charset="0"/>
              </a:rPr>
              <a:t> </a:t>
            </a:r>
            <a:r>
              <a:rPr lang="en-GB" sz="1200" kern="1200" dirty="0" smtClean="0">
                <a:solidFill>
                  <a:schemeClr val="tx1"/>
                </a:solidFill>
                <a:latin typeface="Arial" charset="0"/>
                <a:ea typeface="+mn-ea"/>
                <a:cs typeface="Arial" charset="0"/>
              </a:rPr>
              <a:t>The ad featured an image of a scene from the film 'Wolf of Wall Street' in which Leonardo </a:t>
            </a:r>
            <a:r>
              <a:rPr lang="en-GB" sz="1200" kern="1200" dirty="0" err="1" smtClean="0">
                <a:solidFill>
                  <a:schemeClr val="tx1"/>
                </a:solidFill>
                <a:latin typeface="Arial" charset="0"/>
                <a:ea typeface="+mn-ea"/>
                <a:cs typeface="Arial" charset="0"/>
              </a:rPr>
              <a:t>DiCaprio</a:t>
            </a:r>
            <a:r>
              <a:rPr lang="en-GB" sz="1200" kern="1200" dirty="0" smtClean="0">
                <a:solidFill>
                  <a:schemeClr val="tx1"/>
                </a:solidFill>
                <a:latin typeface="Arial" charset="0"/>
                <a:ea typeface="+mn-ea"/>
                <a:cs typeface="Arial" charset="0"/>
              </a:rPr>
              <a:t> was seen slumped against the outside of a car with one leg inside it and the car door open. Text stated "'I DON'T WANT TO DIE SOBER' - Jordan Belfort“</a:t>
            </a:r>
          </a:p>
          <a:p>
            <a:endParaRPr lang="en-GB" sz="1200" kern="1200" dirty="0" smtClean="0">
              <a:solidFill>
                <a:schemeClr val="tx1"/>
              </a:solidFill>
              <a:latin typeface="Arial" charset="0"/>
              <a:ea typeface="+mn-ea"/>
              <a:cs typeface="Arial" charset="0"/>
            </a:endParaRPr>
          </a:p>
          <a:p>
            <a:r>
              <a:rPr lang="en-GB" sz="1200" kern="1200" dirty="0" smtClean="0">
                <a:solidFill>
                  <a:schemeClr val="tx1"/>
                </a:solidFill>
                <a:latin typeface="Arial" charset="0"/>
                <a:ea typeface="+mn-ea"/>
                <a:cs typeface="Arial" charset="0"/>
              </a:rPr>
              <a:t>The complainant, who believed the ad linked alcohol with driving, challenged whether the ad was irresponsible.</a:t>
            </a:r>
            <a:r>
              <a:rPr lang="en-GB" sz="1200" kern="1200" baseline="0" dirty="0" smtClean="0">
                <a:solidFill>
                  <a:schemeClr val="tx1"/>
                </a:solidFill>
                <a:latin typeface="Arial" charset="0"/>
                <a:ea typeface="+mn-ea"/>
                <a:cs typeface="Arial" charset="0"/>
              </a:rPr>
              <a:t> </a:t>
            </a:r>
            <a:r>
              <a:rPr lang="en-GB" sz="1200" kern="1200" dirty="0" smtClean="0">
                <a:solidFill>
                  <a:schemeClr val="tx1"/>
                </a:solidFill>
                <a:latin typeface="Arial" charset="0"/>
                <a:ea typeface="+mn-ea"/>
                <a:cs typeface="Arial" charset="0"/>
              </a:rPr>
              <a:t>We</a:t>
            </a:r>
            <a:r>
              <a:rPr lang="en-GB" sz="1200" kern="1200" baseline="0" dirty="0" smtClean="0">
                <a:solidFill>
                  <a:schemeClr val="tx1"/>
                </a:solidFill>
                <a:latin typeface="Arial" charset="0"/>
                <a:ea typeface="+mn-ea"/>
                <a:cs typeface="Arial" charset="0"/>
              </a:rPr>
              <a:t> also </a:t>
            </a:r>
            <a:r>
              <a:rPr lang="en-GB" sz="1200" kern="1200" dirty="0" smtClean="0">
                <a:solidFill>
                  <a:schemeClr val="tx1"/>
                </a:solidFill>
                <a:latin typeface="Arial" charset="0"/>
                <a:ea typeface="+mn-ea"/>
                <a:cs typeface="Arial" charset="0"/>
              </a:rPr>
              <a:t>challenged whether the ad, placed on cars belonging to university students and therefore likely to be seen by other students when parked at a campus, encouraged excessive drinking and was therefore irresponsible.</a:t>
            </a:r>
          </a:p>
          <a:p>
            <a:endParaRPr lang="en-GB" sz="1200" kern="1200" dirty="0" smtClean="0">
              <a:solidFill>
                <a:schemeClr val="tx1"/>
              </a:solidFill>
              <a:latin typeface="Arial" charset="0"/>
              <a:ea typeface="+mn-ea"/>
              <a:cs typeface="Arial" charset="0"/>
            </a:endParaRPr>
          </a:p>
          <a:p>
            <a:r>
              <a:rPr lang="en-GB" sz="1200" b="1" kern="1200" dirty="0" smtClean="0">
                <a:solidFill>
                  <a:schemeClr val="tx1"/>
                </a:solidFill>
                <a:latin typeface="Arial" charset="0"/>
                <a:ea typeface="+mn-ea"/>
                <a:cs typeface="Arial" charset="0"/>
              </a:rPr>
              <a:t>ASA decision: Upheld</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latin typeface="Arial" charset="0"/>
                <a:ea typeface="+mn-ea"/>
                <a:cs typeface="Arial" charset="0"/>
              </a:rPr>
              <a:t>The film still of Leonardo </a:t>
            </a:r>
            <a:r>
              <a:rPr lang="en-GB" sz="1200" kern="1200" dirty="0" err="1" smtClean="0">
                <a:solidFill>
                  <a:schemeClr val="tx1"/>
                </a:solidFill>
                <a:latin typeface="Arial" charset="0"/>
                <a:ea typeface="+mn-ea"/>
                <a:cs typeface="Arial" charset="0"/>
              </a:rPr>
              <a:t>DiCaprio</a:t>
            </a:r>
            <a:r>
              <a:rPr lang="en-GB" sz="1200" kern="1200" dirty="0" smtClean="0">
                <a:solidFill>
                  <a:schemeClr val="tx1"/>
                </a:solidFill>
                <a:latin typeface="Arial" charset="0"/>
                <a:ea typeface="+mn-ea"/>
                <a:cs typeface="Arial" charset="0"/>
              </a:rPr>
              <a:t> slumped against the outside of a car with one leg inside it in combination with the text "'I DON'T WANT TO DIE SOBER' - Jordan Belfort" clearly implied that he was in an intoxicated state. We considered that the ad therefore linked the consumption of alcohol with driving, and that the quote and further text "#KOOSMADEMEDOIT" implied that drinking to excess was daring and desirable. The CAP Code stated that ads must not encourage consumers to drink and drive or link alcohol with driving or with daring behaviour. We therefore concluded the ad was irresponsible and breached the Code.</a:t>
            </a:r>
          </a:p>
          <a:p>
            <a:endParaRPr lang="en-GB" sz="1200" b="1" kern="1200" dirty="0" smtClean="0">
              <a:solidFill>
                <a:schemeClr val="tx1"/>
              </a:solidFill>
              <a:latin typeface="Arial" charset="0"/>
              <a:ea typeface="+mn-ea"/>
              <a:cs typeface="Arial" charset="0"/>
            </a:endParaRPr>
          </a:p>
          <a:p>
            <a:endParaRPr lang="en-GB" sz="1200" kern="1200" dirty="0" smtClean="0">
              <a:solidFill>
                <a:schemeClr val="tx1"/>
              </a:solidFill>
              <a:latin typeface="Arial" charset="0"/>
              <a:ea typeface="+mn-ea"/>
              <a:cs typeface="Arial" charset="0"/>
            </a:endParaRPr>
          </a:p>
          <a:p>
            <a:endParaRPr lang="en-GB" dirty="0"/>
          </a:p>
        </p:txBody>
      </p:sp>
      <p:sp>
        <p:nvSpPr>
          <p:cNvPr id="4" name="Slide Number Placeholder 3"/>
          <p:cNvSpPr>
            <a:spLocks noGrp="1"/>
          </p:cNvSpPr>
          <p:nvPr>
            <p:ph type="sldNum" sz="quarter" idx="10"/>
          </p:nvPr>
        </p:nvSpPr>
        <p:spPr/>
        <p:txBody>
          <a:bodyPr/>
          <a:lstStyle/>
          <a:p>
            <a:pPr>
              <a:defRPr/>
            </a:pPr>
            <a:fld id="{E1F5832C-8A74-450F-B6D5-3E22F77F9020}" type="slidenum">
              <a:rPr lang="en-GB" smtClean="0"/>
              <a:pPr>
                <a:defRPr/>
              </a:pPr>
              <a:t>11</a:t>
            </a:fld>
            <a:endParaRPr lang="en-GB"/>
          </a:p>
        </p:txBody>
      </p:sp>
    </p:spTree>
    <p:extLst>
      <p:ext uri="{BB962C8B-B14F-4D97-AF65-F5344CB8AC3E}">
        <p14:creationId xmlns:p14="http://schemas.microsoft.com/office/powerpoint/2010/main" val="857974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GB" altLang="en-US" sz="900" b="1" dirty="0" smtClean="0">
                <a:ea typeface="ＭＳ Ｐゴシック" pitchFamily="34" charset="-128"/>
              </a:rPr>
              <a:t>The issue</a:t>
            </a:r>
          </a:p>
          <a:p>
            <a:pPr>
              <a:lnSpc>
                <a:spcPct val="90000"/>
              </a:lnSpc>
            </a:pPr>
            <a:r>
              <a:rPr lang="en-GB" altLang="en-US" sz="900" dirty="0" smtClean="0">
                <a:ea typeface="ＭＳ Ｐゴシック" pitchFamily="34" charset="-128"/>
              </a:rPr>
              <a:t>These photos were uploaded by users to Hi Spirit’s Facebook page to promote </a:t>
            </a:r>
            <a:r>
              <a:rPr lang="en-GB" altLang="en-US" sz="900" dirty="0" err="1" smtClean="0">
                <a:ea typeface="ＭＳ Ｐゴシック" pitchFamily="34" charset="-128"/>
              </a:rPr>
              <a:t>Antica</a:t>
            </a:r>
            <a:r>
              <a:rPr lang="en-GB" altLang="en-US" sz="900" dirty="0" smtClean="0">
                <a:ea typeface="ＭＳ Ｐゴシック" pitchFamily="34" charset="-128"/>
              </a:rPr>
              <a:t> </a:t>
            </a:r>
            <a:r>
              <a:rPr lang="en-GB" altLang="en-US" sz="900" dirty="0" err="1" smtClean="0">
                <a:ea typeface="ＭＳ Ｐゴシック" pitchFamily="34" charset="-128"/>
              </a:rPr>
              <a:t>Sambucca</a:t>
            </a:r>
            <a:r>
              <a:rPr lang="en-GB" altLang="en-US" sz="900" dirty="0" smtClean="0">
                <a:ea typeface="ＭＳ Ｐゴシック" pitchFamily="34" charset="-128"/>
              </a:rPr>
              <a:t>. </a:t>
            </a:r>
          </a:p>
          <a:p>
            <a:pPr>
              <a:lnSpc>
                <a:spcPct val="90000"/>
              </a:lnSpc>
            </a:pPr>
            <a:endParaRPr lang="en-GB" altLang="en-US" sz="900" dirty="0" smtClean="0">
              <a:ea typeface="ＭＳ Ｐゴシック" pitchFamily="34" charset="-128"/>
            </a:endParaRPr>
          </a:p>
          <a:p>
            <a:pPr marL="0" marR="0" indent="0" algn="l" defTabSz="914400" rtl="0" eaLnBrk="0" fontAlgn="base" latinLnBrk="0" hangingPunct="0">
              <a:lnSpc>
                <a:spcPct val="90000"/>
              </a:lnSpc>
              <a:spcBef>
                <a:spcPct val="30000"/>
              </a:spcBef>
              <a:spcAft>
                <a:spcPct val="0"/>
              </a:spcAft>
              <a:buClrTx/>
              <a:buSzTx/>
              <a:buFontTx/>
              <a:buNone/>
              <a:tabLst/>
              <a:defRPr/>
            </a:pPr>
            <a:r>
              <a:rPr lang="en-GB" altLang="en-US" sz="900" dirty="0" smtClean="0">
                <a:ea typeface="ＭＳ Ｐゴシック" pitchFamily="34" charset="-128"/>
              </a:rPr>
              <a:t>We received a complaint that the images promoted excessive drinking, featured people drinking alcohol who appeared to be under 25 years of age, and two of the images linked drinking with driving.</a:t>
            </a:r>
          </a:p>
          <a:p>
            <a:pPr>
              <a:lnSpc>
                <a:spcPct val="90000"/>
              </a:lnSpc>
            </a:pPr>
            <a:endParaRPr lang="en-GB" altLang="en-US" sz="900" dirty="0" smtClean="0">
              <a:ea typeface="ＭＳ Ｐゴシック" pitchFamily="34" charset="-128"/>
            </a:endParaRPr>
          </a:p>
          <a:p>
            <a:pPr>
              <a:lnSpc>
                <a:spcPct val="90000"/>
              </a:lnSpc>
            </a:pPr>
            <a:r>
              <a:rPr lang="en-GB" altLang="en-US" sz="900" b="1" dirty="0" smtClean="0">
                <a:ea typeface="ＭＳ Ｐゴシック" pitchFamily="34" charset="-128"/>
              </a:rPr>
              <a:t>ASA</a:t>
            </a:r>
            <a:r>
              <a:rPr lang="en-GB" altLang="en-US" sz="900" b="1" baseline="0" dirty="0" smtClean="0">
                <a:ea typeface="ＭＳ Ｐゴシック" pitchFamily="34" charset="-128"/>
              </a:rPr>
              <a:t> decision: Upheld </a:t>
            </a:r>
            <a:endParaRPr lang="en-GB" altLang="en-US" sz="900" b="1" dirty="0" smtClean="0">
              <a:ea typeface="ＭＳ Ｐゴシック" pitchFamily="34" charset="-128"/>
            </a:endParaRPr>
          </a:p>
          <a:p>
            <a:pPr>
              <a:lnSpc>
                <a:spcPct val="90000"/>
              </a:lnSpc>
            </a:pPr>
            <a:r>
              <a:rPr lang="en-GB" altLang="en-US" sz="900" dirty="0" smtClean="0">
                <a:ea typeface="ＭＳ Ｐゴシック" pitchFamily="34" charset="-128"/>
              </a:rPr>
              <a:t>We agreed with the complainant as a number of the photos, people were shown to be holding multiple drinks showing that an abundance of alcohol was available and had been consumed. Similarly, some of the pictures suggested that some of the individuals had consumed a large quantity of alcohol and were intoxicated.  On this point the images breached the rules under social responsibility and alcohol.</a:t>
            </a:r>
          </a:p>
          <a:p>
            <a:pPr>
              <a:lnSpc>
                <a:spcPct val="90000"/>
              </a:lnSpc>
            </a:pPr>
            <a:endParaRPr lang="en-GB" altLang="en-US" sz="900" dirty="0" smtClean="0">
              <a:ea typeface="ＭＳ Ｐゴシック" pitchFamily="34" charset="-128"/>
            </a:endParaRPr>
          </a:p>
          <a:p>
            <a:pPr>
              <a:lnSpc>
                <a:spcPct val="90000"/>
              </a:lnSpc>
            </a:pPr>
            <a:r>
              <a:rPr lang="en-GB" altLang="en-US" sz="900" dirty="0" smtClean="0">
                <a:ea typeface="ＭＳ Ｐゴシック" pitchFamily="34" charset="-128"/>
              </a:rPr>
              <a:t>Two of the images showed a man holding multiple drinks and car keys, which we considered linked alcohol with driving and concluded the image was irresponsible.  N.B. Hi Spirits did actually remove this image prior to our final ruling. Nonetheless we found it had broken the rules for responsible advertising.</a:t>
            </a:r>
          </a:p>
          <a:p>
            <a:pPr>
              <a:lnSpc>
                <a:spcPct val="90000"/>
              </a:lnSpc>
            </a:pPr>
            <a:endParaRPr lang="en-GB" altLang="en-US" sz="900" dirty="0" smtClean="0">
              <a:ea typeface="ＭＳ Ｐゴシック" pitchFamily="34" charset="-128"/>
            </a:endParaRPr>
          </a:p>
          <a:p>
            <a:pPr>
              <a:lnSpc>
                <a:spcPct val="90000"/>
              </a:lnSpc>
            </a:pPr>
            <a:r>
              <a:rPr lang="en-GB" altLang="en-US" sz="900" dirty="0" smtClean="0">
                <a:ea typeface="ＭＳ Ｐゴシック" pitchFamily="34" charset="-128"/>
              </a:rPr>
              <a:t>Several of the images had been taken at university Fresher’s week events and so the likelihood is that a number of the attendees would have been new university students and therefore around 18 years of age, which is in breach of the advertising rules for alcohol. We upheld the complaint on this point.</a:t>
            </a:r>
          </a:p>
          <a:p>
            <a:pPr>
              <a:lnSpc>
                <a:spcPct val="90000"/>
              </a:lnSpc>
            </a:pPr>
            <a:endParaRPr lang="en-US" altLang="en-US" sz="900" dirty="0" smtClean="0">
              <a:ea typeface="ＭＳ Ｐゴシック" pitchFamily="34" charset="-128"/>
            </a:endParaRPr>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E2EE295-4020-4C44-8194-5A307AA33CD0}" type="slidenum">
              <a:rPr lang="en-GB" altLang="en-US" smtClean="0"/>
              <a:pPr eaLnBrk="1" hangingPunct="1"/>
              <a:t>12</a:t>
            </a:fld>
            <a:endParaRPr lang="en-GB"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The</a:t>
            </a:r>
            <a:r>
              <a:rPr lang="en-US" b="1" baseline="0" dirty="0" smtClean="0"/>
              <a:t> issue</a:t>
            </a:r>
          </a:p>
          <a:p>
            <a:r>
              <a:rPr lang="en-GB" sz="1200" kern="1200" dirty="0" smtClean="0">
                <a:solidFill>
                  <a:schemeClr val="tx1"/>
                </a:solidFill>
                <a:effectLst/>
                <a:latin typeface="Arial" charset="0"/>
                <a:ea typeface="+mn-ea"/>
                <a:cs typeface="Arial" charset="0"/>
              </a:rPr>
              <a:t>A magazine ad in Drapers Fashion Business Magazine, for a clothing company, featured a black and white image of three young boys dressed in the style of the early twentieth century and smoking cigarettes and a pipe.  Text stated "CRIMINAL DAMAGE® TWISTED HERITAGE".  </a:t>
            </a:r>
          </a:p>
          <a:p>
            <a:r>
              <a:rPr lang="en-GB" sz="1200" kern="1200" dirty="0" smtClean="0">
                <a:solidFill>
                  <a:schemeClr val="tx1"/>
                </a:solidFill>
                <a:effectLst/>
                <a:latin typeface="Arial" charset="0"/>
                <a:ea typeface="+mn-ea"/>
                <a:cs typeface="Arial" charset="0"/>
              </a:rPr>
              <a:t> </a:t>
            </a:r>
          </a:p>
          <a:p>
            <a:r>
              <a:rPr lang="en-GB" sz="1200" kern="1200" dirty="0" smtClean="0">
                <a:solidFill>
                  <a:schemeClr val="tx1"/>
                </a:solidFill>
                <a:effectLst/>
                <a:latin typeface="Arial" charset="0"/>
                <a:ea typeface="+mn-ea"/>
                <a:cs typeface="Arial" charset="0"/>
              </a:rPr>
              <a:t>A member of the public complained that the ad was irresponsible.</a:t>
            </a:r>
          </a:p>
          <a:p>
            <a:endParaRPr lang="en-GB" sz="1200" kern="1200" dirty="0" smtClean="0">
              <a:solidFill>
                <a:schemeClr val="tx1"/>
              </a:solidFill>
              <a:effectLst/>
              <a:latin typeface="Arial" charset="0"/>
              <a:ea typeface="+mn-ea"/>
              <a:cs typeface="Arial" charset="0"/>
            </a:endParaRPr>
          </a:p>
          <a:p>
            <a:r>
              <a:rPr lang="en-GB" sz="1200" b="1" kern="1200" dirty="0" smtClean="0">
                <a:solidFill>
                  <a:schemeClr val="tx1"/>
                </a:solidFill>
                <a:effectLst/>
                <a:latin typeface="Arial" charset="0"/>
                <a:ea typeface="+mn-ea"/>
                <a:cs typeface="Arial" charset="0"/>
              </a:rPr>
              <a:t>ASA decision: Upheld</a:t>
            </a:r>
          </a:p>
          <a:p>
            <a:r>
              <a:rPr lang="en-GB" sz="1200" kern="1200" dirty="0" smtClean="0">
                <a:solidFill>
                  <a:schemeClr val="tx1"/>
                </a:solidFill>
                <a:effectLst/>
                <a:latin typeface="Arial" charset="0"/>
                <a:ea typeface="+mn-ea"/>
                <a:cs typeface="Arial" charset="0"/>
              </a:rPr>
              <a:t>The ASA Council considered that because the ad featured children smoking, a behaviour which was likely to result in their physical harm, the ad condoned an unsafe practice and was therefore irresponsible. The complaint was upheld.</a:t>
            </a:r>
          </a:p>
          <a:p>
            <a:endParaRPr lang="en-US" dirty="0" smtClean="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657D6F5-7C13-4742-8091-6710E4B50485}" type="slidenum">
              <a:rPr lang="en-GB" smtClean="0">
                <a:solidFill>
                  <a:srgbClr val="000000"/>
                </a:solidFill>
              </a:rPr>
              <a:pPr eaLnBrk="1" hangingPunct="1"/>
              <a:t>13</a:t>
            </a:fld>
            <a:endParaRPr lang="en-GB" smtClean="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20000"/>
          </a:bodyPr>
          <a:lstStyle/>
          <a:p>
            <a:pPr>
              <a:defRPr/>
            </a:pPr>
            <a:r>
              <a:rPr lang="en-GB" b="1" dirty="0" smtClean="0"/>
              <a:t>The issue</a:t>
            </a:r>
          </a:p>
          <a:p>
            <a:r>
              <a:rPr lang="en-GB" sz="1200" kern="1200" dirty="0" smtClean="0">
                <a:solidFill>
                  <a:schemeClr val="tx1"/>
                </a:solidFill>
                <a:effectLst/>
                <a:latin typeface="Arial" charset="0"/>
                <a:ea typeface="+mn-ea"/>
                <a:cs typeface="Arial" charset="0"/>
              </a:rPr>
              <a:t>An ad in </a:t>
            </a:r>
            <a:r>
              <a:rPr lang="en-GB" sz="1200" kern="1200" dirty="0" err="1" smtClean="0">
                <a:solidFill>
                  <a:schemeClr val="tx1"/>
                </a:solidFill>
                <a:effectLst/>
                <a:latin typeface="Arial" charset="0"/>
                <a:ea typeface="+mn-ea"/>
                <a:cs typeface="Arial" charset="0"/>
              </a:rPr>
              <a:t>Tatler</a:t>
            </a:r>
            <a:r>
              <a:rPr lang="en-GB" sz="1200" kern="1200" dirty="0" smtClean="0">
                <a:solidFill>
                  <a:schemeClr val="tx1"/>
                </a:solidFill>
                <a:effectLst/>
                <a:latin typeface="Arial" charset="0"/>
                <a:ea typeface="+mn-ea"/>
                <a:cs typeface="Arial" charset="0"/>
              </a:rPr>
              <a:t> Magazine for </a:t>
            </a:r>
            <a:r>
              <a:rPr lang="en-GB" sz="1200" kern="1200" dirty="0" err="1" smtClean="0">
                <a:solidFill>
                  <a:schemeClr val="tx1"/>
                </a:solidFill>
                <a:effectLst/>
                <a:latin typeface="Arial" charset="0"/>
                <a:ea typeface="+mn-ea"/>
                <a:cs typeface="Arial" charset="0"/>
              </a:rPr>
              <a:t>Miu</a:t>
            </a:r>
            <a:r>
              <a:rPr lang="en-GB" sz="1200" kern="1200" dirty="0" smtClean="0">
                <a:solidFill>
                  <a:schemeClr val="tx1"/>
                </a:solidFill>
                <a:effectLst/>
                <a:latin typeface="Arial" charset="0"/>
                <a:ea typeface="+mn-ea"/>
                <a:cs typeface="Arial" charset="0"/>
              </a:rPr>
              <a:t> </a:t>
            </a:r>
            <a:r>
              <a:rPr lang="en-GB" sz="1200" kern="1200" dirty="0" err="1" smtClean="0">
                <a:solidFill>
                  <a:schemeClr val="tx1"/>
                </a:solidFill>
                <a:effectLst/>
                <a:latin typeface="Arial" charset="0"/>
                <a:ea typeface="+mn-ea"/>
                <a:cs typeface="Arial" charset="0"/>
              </a:rPr>
              <a:t>Miu</a:t>
            </a:r>
            <a:r>
              <a:rPr lang="en-GB" sz="1200" kern="1200" dirty="0" smtClean="0">
                <a:solidFill>
                  <a:schemeClr val="tx1"/>
                </a:solidFill>
                <a:effectLst/>
                <a:latin typeface="Arial" charset="0"/>
                <a:ea typeface="+mn-ea"/>
                <a:cs typeface="Arial" charset="0"/>
              </a:rPr>
              <a:t>, featured the young model/actress Hailee </a:t>
            </a:r>
            <a:r>
              <a:rPr lang="en-GB" sz="1200" kern="1200" dirty="0" err="1" smtClean="0">
                <a:solidFill>
                  <a:schemeClr val="tx1"/>
                </a:solidFill>
                <a:effectLst/>
                <a:latin typeface="Arial" charset="0"/>
                <a:ea typeface="+mn-ea"/>
                <a:cs typeface="Arial" charset="0"/>
              </a:rPr>
              <a:t>Steinfeld</a:t>
            </a:r>
            <a:r>
              <a:rPr lang="en-GB" sz="1200" kern="1200" dirty="0" smtClean="0">
                <a:solidFill>
                  <a:schemeClr val="tx1"/>
                </a:solidFill>
                <a:effectLst/>
                <a:latin typeface="Arial" charset="0"/>
                <a:ea typeface="+mn-ea"/>
                <a:cs typeface="Arial" charset="0"/>
              </a:rPr>
              <a:t> sitting on railway tracks and looking as if she was upset and may have been crying.</a:t>
            </a:r>
          </a:p>
          <a:p>
            <a:r>
              <a:rPr lang="en-GB" sz="1200" kern="1200" dirty="0" smtClean="0">
                <a:solidFill>
                  <a:schemeClr val="tx1"/>
                </a:solidFill>
                <a:effectLst/>
                <a:latin typeface="Arial" charset="0"/>
                <a:ea typeface="+mn-ea"/>
                <a:cs typeface="Arial" charset="0"/>
              </a:rPr>
              <a:t>A complainant objected that it was irresponsible because it was suggestive of youth suicide, especially because the ad could be seen by impressionable young people.</a:t>
            </a:r>
            <a:r>
              <a:rPr lang="en-GB" sz="1200" kern="1200" baseline="0" dirty="0" smtClean="0">
                <a:solidFill>
                  <a:schemeClr val="tx1"/>
                </a:solidFill>
                <a:effectLst/>
                <a:latin typeface="Arial" charset="0"/>
                <a:ea typeface="+mn-ea"/>
                <a:cs typeface="Arial" charset="0"/>
              </a:rPr>
              <a:t>  </a:t>
            </a:r>
            <a:r>
              <a:rPr lang="en-GB" sz="1200" kern="1200" dirty="0" smtClean="0">
                <a:solidFill>
                  <a:schemeClr val="tx1"/>
                </a:solidFill>
                <a:effectLst/>
                <a:latin typeface="Arial" charset="0"/>
                <a:ea typeface="+mn-ea"/>
                <a:cs typeface="Arial" charset="0"/>
              </a:rPr>
              <a:t>The ASA challenged whether the ad was irresponsible because it showed a child in an unsafe location.</a:t>
            </a:r>
          </a:p>
          <a:p>
            <a:r>
              <a:rPr lang="en-GB" sz="1200" kern="1200" dirty="0" smtClean="0">
                <a:solidFill>
                  <a:schemeClr val="tx1"/>
                </a:solidFill>
                <a:effectLst/>
                <a:latin typeface="Arial" charset="0"/>
                <a:ea typeface="+mn-ea"/>
                <a:cs typeface="Arial" charset="0"/>
              </a:rPr>
              <a:t> </a:t>
            </a:r>
          </a:p>
          <a:p>
            <a:r>
              <a:rPr lang="en-GB" sz="1200" b="1" kern="1200" dirty="0" smtClean="0">
                <a:solidFill>
                  <a:schemeClr val="tx1"/>
                </a:solidFill>
                <a:effectLst/>
                <a:latin typeface="Arial" charset="0"/>
                <a:ea typeface="+mn-ea"/>
                <a:cs typeface="Arial" charset="0"/>
              </a:rPr>
              <a:t>ASA decision:</a:t>
            </a:r>
            <a:r>
              <a:rPr lang="en-GB" sz="1200" b="1" kern="1200" baseline="0" dirty="0" smtClean="0">
                <a:solidFill>
                  <a:schemeClr val="tx1"/>
                </a:solidFill>
                <a:effectLst/>
                <a:latin typeface="Arial" charset="0"/>
                <a:ea typeface="+mn-ea"/>
                <a:cs typeface="Arial" charset="0"/>
              </a:rPr>
              <a:t> Upheld</a:t>
            </a:r>
            <a:endParaRPr lang="en-GB" sz="1200" b="1" kern="1200" dirty="0" smtClean="0">
              <a:solidFill>
                <a:schemeClr val="tx1"/>
              </a:solidFill>
              <a:effectLst/>
              <a:latin typeface="Arial" charset="0"/>
              <a:ea typeface="+mn-ea"/>
              <a:cs typeface="Arial" charset="0"/>
            </a:endParaRPr>
          </a:p>
          <a:p>
            <a:r>
              <a:rPr lang="en-GB" sz="1200" kern="1200" dirty="0" smtClean="0">
                <a:solidFill>
                  <a:schemeClr val="tx1"/>
                </a:solidFill>
                <a:effectLst/>
                <a:latin typeface="Arial" charset="0"/>
                <a:ea typeface="+mn-ea"/>
                <a:cs typeface="Arial" charset="0"/>
              </a:rPr>
              <a:t>Because the ad was placed in a magazine with a mainly adult readership and it showed a stylised image of Hailee </a:t>
            </a:r>
            <a:r>
              <a:rPr lang="en-GB" sz="1200" kern="1200" dirty="0" err="1" smtClean="0">
                <a:solidFill>
                  <a:schemeClr val="tx1"/>
                </a:solidFill>
                <a:effectLst/>
                <a:latin typeface="Arial" charset="0"/>
                <a:ea typeface="+mn-ea"/>
                <a:cs typeface="Arial" charset="0"/>
              </a:rPr>
              <a:t>Steinfeld</a:t>
            </a:r>
            <a:r>
              <a:rPr lang="en-GB" sz="1200" kern="1200" dirty="0" smtClean="0">
                <a:solidFill>
                  <a:schemeClr val="tx1"/>
                </a:solidFill>
                <a:effectLst/>
                <a:latin typeface="Arial" charset="0"/>
                <a:ea typeface="+mn-ea"/>
                <a:cs typeface="Arial" charset="0"/>
              </a:rPr>
              <a:t> dressed in sophisticated 1940s style clothing we considered that readers of the magazine would understand that the image represented a staged fashion shoot. In that context, we thought that the ad was prepared with a due sense of responsibility and would not be suggestive of youth suicide to impressionable young people.</a:t>
            </a:r>
          </a:p>
          <a:p>
            <a:r>
              <a:rPr lang="en-GB" sz="1200" kern="1200" dirty="0" smtClean="0">
                <a:solidFill>
                  <a:schemeClr val="tx1"/>
                </a:solidFill>
                <a:effectLst/>
                <a:latin typeface="Arial" charset="0"/>
                <a:ea typeface="+mn-ea"/>
                <a:cs typeface="Arial" charset="0"/>
              </a:rPr>
              <a:t> </a:t>
            </a:r>
          </a:p>
          <a:p>
            <a:r>
              <a:rPr lang="en-GB" sz="1200" kern="1200" dirty="0" smtClean="0">
                <a:solidFill>
                  <a:schemeClr val="tx1"/>
                </a:solidFill>
                <a:effectLst/>
                <a:latin typeface="Arial" charset="0"/>
                <a:ea typeface="+mn-ea"/>
                <a:cs typeface="Arial" charset="0"/>
              </a:rPr>
              <a:t>Nevertheless, because the ad showed Hailee </a:t>
            </a:r>
            <a:r>
              <a:rPr lang="en-GB" sz="1200" kern="1200" dirty="0" err="1" smtClean="0">
                <a:solidFill>
                  <a:schemeClr val="tx1"/>
                </a:solidFill>
                <a:effectLst/>
                <a:latin typeface="Arial" charset="0"/>
                <a:ea typeface="+mn-ea"/>
                <a:cs typeface="Arial" charset="0"/>
              </a:rPr>
              <a:t>Steinfeld</a:t>
            </a:r>
            <a:r>
              <a:rPr lang="en-GB" sz="1200" kern="1200" dirty="0" smtClean="0">
                <a:solidFill>
                  <a:schemeClr val="tx1"/>
                </a:solidFill>
                <a:effectLst/>
                <a:latin typeface="Arial" charset="0"/>
                <a:ea typeface="+mn-ea"/>
                <a:cs typeface="Arial" charset="0"/>
              </a:rPr>
              <a:t>, who was 14 years of age when the photo was shot, in a potentially hazardous situation sitting on a railway track, we concluded the ad was irresponsible and in breach of the Code in showing a child in a hazardous or dangerous situation.</a:t>
            </a:r>
          </a:p>
          <a:p>
            <a:pPr>
              <a:defRPr/>
            </a:pPr>
            <a:endParaRPr lang="en-GB" dirty="0"/>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DEE6B8D-327A-4CD1-A093-897CA1C73E34}" type="slidenum">
              <a:rPr lang="en-GB" smtClean="0">
                <a:solidFill>
                  <a:srgbClr val="000000"/>
                </a:solidFill>
              </a:rPr>
              <a:pPr eaLnBrk="1" hangingPunct="1"/>
              <a:t>14</a:t>
            </a:fld>
            <a:endParaRPr lang="en-GB"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5589588"/>
            <a:ext cx="9144000" cy="1268412"/>
          </a:xfrm>
          <a:prstGeom prst="rect">
            <a:avLst/>
          </a:prstGeom>
          <a:solidFill>
            <a:srgbClr val="F7F7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5" name="Picture 7" descr="ASA_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4750" y="5986463"/>
            <a:ext cx="1249363"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ldht_a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5" y="6400800"/>
            <a:ext cx="2682875"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Rectangle 2"/>
          <p:cNvSpPr>
            <a:spLocks noGrp="1" noChangeArrowheads="1"/>
          </p:cNvSpPr>
          <p:nvPr>
            <p:ph type="ctrTitle"/>
          </p:nvPr>
        </p:nvSpPr>
        <p:spPr>
          <a:xfrm>
            <a:off x="358775" y="287338"/>
            <a:ext cx="7772400" cy="404812"/>
          </a:xfrm>
        </p:spPr>
        <p:txBody>
          <a:bodyPr/>
          <a:lstStyle>
            <a:lvl1pPr>
              <a:defRPr/>
            </a:lvl1pPr>
          </a:lstStyle>
          <a:p>
            <a:r>
              <a:rPr lang="en-US" smtClean="0"/>
              <a:t>Click to edit Master title style</a:t>
            </a:r>
            <a:endParaRPr lang="en-GB"/>
          </a:p>
        </p:txBody>
      </p:sp>
      <p:sp>
        <p:nvSpPr>
          <p:cNvPr id="12291" name="Rectangle 3"/>
          <p:cNvSpPr>
            <a:spLocks noGrp="1" noChangeArrowheads="1"/>
          </p:cNvSpPr>
          <p:nvPr>
            <p:ph type="subTitle" idx="1"/>
          </p:nvPr>
        </p:nvSpPr>
        <p:spPr>
          <a:xfrm>
            <a:off x="358775" y="692150"/>
            <a:ext cx="6400800" cy="2089150"/>
          </a:xfrm>
        </p:spPr>
        <p:txBody>
          <a:bodyPr/>
          <a:lstStyle>
            <a:lvl1pPr>
              <a:defRPr sz="2600"/>
            </a:lvl1pPr>
          </a:lstStyle>
          <a:p>
            <a:r>
              <a:rPr lang="en-US" smtClean="0"/>
              <a:t>Click to edit Master subtitle style</a:t>
            </a:r>
            <a:endParaRPr lang="en-GB"/>
          </a:p>
        </p:txBody>
      </p:sp>
      <p:sp>
        <p:nvSpPr>
          <p:cNvPr id="7" name="Rectangle 4"/>
          <p:cNvSpPr>
            <a:spLocks noGrp="1" noChangeArrowheads="1"/>
          </p:cNvSpPr>
          <p:nvPr>
            <p:ph type="dt" sz="half" idx="10"/>
          </p:nvPr>
        </p:nvSpPr>
        <p:spPr>
          <a:xfrm>
            <a:off x="457200" y="6245225"/>
            <a:ext cx="2133600" cy="476250"/>
          </a:xfrm>
        </p:spPr>
        <p:txBody>
          <a:bodyPr/>
          <a:lstStyle>
            <a:lvl1pPr algn="l">
              <a:defRPr sz="1400">
                <a:solidFill>
                  <a:schemeClr val="tx1"/>
                </a:solidFill>
              </a:defRPr>
            </a:lvl1pPr>
          </a:lstStyle>
          <a:p>
            <a:pPr>
              <a:defRPr/>
            </a:pPr>
            <a:endParaRPr lang="en-GB"/>
          </a:p>
        </p:txBody>
      </p:sp>
      <p:sp>
        <p:nvSpPr>
          <p:cNvPr id="8" name="Rectangle 5"/>
          <p:cNvSpPr>
            <a:spLocks noGrp="1" noChangeArrowheads="1"/>
          </p:cNvSpPr>
          <p:nvPr>
            <p:ph type="ftr" sz="quarter" idx="11"/>
          </p:nvPr>
        </p:nvSpPr>
        <p:spPr>
          <a:xfrm>
            <a:off x="3124200" y="6245225"/>
            <a:ext cx="2895600" cy="476250"/>
          </a:xfrm>
        </p:spPr>
        <p:txBody>
          <a:bodyPr lIns="91440" tIns="45720" rIns="91440" bIns="45720"/>
          <a:lstStyle>
            <a:lvl1pPr algn="ctr">
              <a:defRPr sz="1400">
                <a:solidFill>
                  <a:schemeClr val="tx1"/>
                </a:solidFill>
              </a:defRPr>
            </a:lvl1pPr>
          </a:lstStyle>
          <a:p>
            <a:pPr>
              <a:defRPr/>
            </a:pPr>
            <a:endParaRPr lang="en-GB"/>
          </a:p>
        </p:txBody>
      </p:sp>
      <p:sp>
        <p:nvSpPr>
          <p:cNvPr id="9" name="Rectangle 6"/>
          <p:cNvSpPr>
            <a:spLocks noGrp="1" noChangeArrowheads="1"/>
          </p:cNvSpPr>
          <p:nvPr>
            <p:ph type="sldNum" sz="quarter" idx="12"/>
          </p:nvPr>
        </p:nvSpPr>
        <p:spPr>
          <a:xfrm>
            <a:off x="6553200" y="6245225"/>
            <a:ext cx="2133600" cy="476250"/>
          </a:xfrm>
        </p:spPr>
        <p:txBody>
          <a:bodyPr lIns="91440" tIns="45720" rIns="91440" bIns="45720"/>
          <a:lstStyle>
            <a:lvl1pPr algn="r">
              <a:defRPr sz="1400">
                <a:solidFill>
                  <a:schemeClr val="tx1"/>
                </a:solidFill>
              </a:defRPr>
            </a:lvl1pPr>
          </a:lstStyle>
          <a:p>
            <a:pPr>
              <a:defRPr/>
            </a:pPr>
            <a:fld id="{45E068DF-7740-4AD5-A148-3C1C04099B42}" type="slidenum">
              <a:rPr lang="en-GB"/>
              <a:pPr>
                <a:defRPr/>
              </a:pPr>
              <a:t>‹#›</a:t>
            </a:fld>
            <a:endParaRPr lang="en-GB"/>
          </a:p>
        </p:txBody>
      </p:sp>
    </p:spTree>
    <p:extLst>
      <p:ext uri="{BB962C8B-B14F-4D97-AF65-F5344CB8AC3E}">
        <p14:creationId xmlns:p14="http://schemas.microsoft.com/office/powerpoint/2010/main" val="1671774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6FB3A78-DE8E-47D7-995E-8FF3DD1C6252}" type="slidenum">
              <a:rPr lang="en-GB"/>
              <a:pPr>
                <a:defRPr/>
              </a:pPr>
              <a:t>‹#›</a:t>
            </a:fld>
            <a:endParaRPr lang="en-GB"/>
          </a:p>
        </p:txBody>
      </p:sp>
    </p:spTree>
    <p:extLst>
      <p:ext uri="{BB962C8B-B14F-4D97-AF65-F5344CB8AC3E}">
        <p14:creationId xmlns:p14="http://schemas.microsoft.com/office/powerpoint/2010/main" val="592206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10200" y="287338"/>
            <a:ext cx="1682750" cy="55181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58775" y="287338"/>
            <a:ext cx="4899025" cy="5518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2F6F717-FB4E-4102-BBB4-ADB368B11D4E}" type="slidenum">
              <a:rPr lang="en-GB"/>
              <a:pPr>
                <a:defRPr/>
              </a:pPr>
              <a:t>‹#›</a:t>
            </a:fld>
            <a:endParaRPr lang="en-GB"/>
          </a:p>
        </p:txBody>
      </p:sp>
    </p:spTree>
    <p:extLst>
      <p:ext uri="{BB962C8B-B14F-4D97-AF65-F5344CB8AC3E}">
        <p14:creationId xmlns:p14="http://schemas.microsoft.com/office/powerpoint/2010/main" val="4070908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358775" y="1430338"/>
            <a:ext cx="6734175" cy="408689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6A4A62A-8FA4-4A7C-8E85-EFA04A93DCF7}" type="slidenum">
              <a:rPr lang="en-GB"/>
              <a:pPr>
                <a:defRPr/>
              </a:pPr>
              <a:t>‹#›</a:t>
            </a:fld>
            <a:endParaRPr lang="en-GB"/>
          </a:p>
        </p:txBody>
      </p:sp>
    </p:spTree>
    <p:extLst>
      <p:ext uri="{BB962C8B-B14F-4D97-AF65-F5344CB8AC3E}">
        <p14:creationId xmlns:p14="http://schemas.microsoft.com/office/powerpoint/2010/main" val="2463776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5058B46-12C7-413D-A68C-515146FDEBB1}" type="slidenum">
              <a:rPr lang="en-GB"/>
              <a:pPr>
                <a:defRPr/>
              </a:pPr>
              <a:t>‹#›</a:t>
            </a:fld>
            <a:endParaRPr lang="en-GB"/>
          </a:p>
        </p:txBody>
      </p:sp>
    </p:spTree>
    <p:extLst>
      <p:ext uri="{BB962C8B-B14F-4D97-AF65-F5344CB8AC3E}">
        <p14:creationId xmlns:p14="http://schemas.microsoft.com/office/powerpoint/2010/main" val="206337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58775" y="1430338"/>
            <a:ext cx="3290888"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3802063" y="1430338"/>
            <a:ext cx="3290887"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847A2845-CE2C-4069-AF2E-D48BC0B9BCAC}" type="slidenum">
              <a:rPr lang="en-GB"/>
              <a:pPr>
                <a:defRPr/>
              </a:pPr>
              <a:t>‹#›</a:t>
            </a:fld>
            <a:endParaRPr lang="en-GB"/>
          </a:p>
        </p:txBody>
      </p:sp>
    </p:spTree>
    <p:extLst>
      <p:ext uri="{BB962C8B-B14F-4D97-AF65-F5344CB8AC3E}">
        <p14:creationId xmlns:p14="http://schemas.microsoft.com/office/powerpoint/2010/main" val="1268471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F98F0BDC-2C18-4F32-A18A-BB696F7A0C05}" type="slidenum">
              <a:rPr lang="en-GB"/>
              <a:pPr>
                <a:defRPr/>
              </a:pPr>
              <a:t>‹#›</a:t>
            </a:fld>
            <a:endParaRPr lang="en-GB"/>
          </a:p>
        </p:txBody>
      </p:sp>
    </p:spTree>
    <p:extLst>
      <p:ext uri="{BB962C8B-B14F-4D97-AF65-F5344CB8AC3E}">
        <p14:creationId xmlns:p14="http://schemas.microsoft.com/office/powerpoint/2010/main" val="987297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26664B55-A82C-4BD7-A603-11CAF1C5A1A2}" type="slidenum">
              <a:rPr lang="en-GB"/>
              <a:pPr>
                <a:defRPr/>
              </a:pPr>
              <a:t>‹#›</a:t>
            </a:fld>
            <a:endParaRPr lang="en-GB"/>
          </a:p>
        </p:txBody>
      </p:sp>
    </p:spTree>
    <p:extLst>
      <p:ext uri="{BB962C8B-B14F-4D97-AF65-F5344CB8AC3E}">
        <p14:creationId xmlns:p14="http://schemas.microsoft.com/office/powerpoint/2010/main" val="2248352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477A18AE-1C2D-4BAE-BABD-2F030C00B847}" type="slidenum">
              <a:rPr lang="en-GB"/>
              <a:pPr>
                <a:defRPr/>
              </a:pPr>
              <a:t>‹#›</a:t>
            </a:fld>
            <a:endParaRPr lang="en-GB"/>
          </a:p>
        </p:txBody>
      </p:sp>
    </p:spTree>
    <p:extLst>
      <p:ext uri="{BB962C8B-B14F-4D97-AF65-F5344CB8AC3E}">
        <p14:creationId xmlns:p14="http://schemas.microsoft.com/office/powerpoint/2010/main" val="2159400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572DCFD2-1190-49B6-BB62-2A7EED6E0568}" type="slidenum">
              <a:rPr lang="en-GB"/>
              <a:pPr>
                <a:defRPr/>
              </a:pPr>
              <a:t>‹#›</a:t>
            </a:fld>
            <a:endParaRPr lang="en-GB"/>
          </a:p>
        </p:txBody>
      </p:sp>
    </p:spTree>
    <p:extLst>
      <p:ext uri="{BB962C8B-B14F-4D97-AF65-F5344CB8AC3E}">
        <p14:creationId xmlns:p14="http://schemas.microsoft.com/office/powerpoint/2010/main" val="3696760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2BE6BD21-6551-4AF6-BF43-1875C567022B}" type="slidenum">
              <a:rPr lang="en-GB"/>
              <a:pPr>
                <a:defRPr/>
              </a:pPr>
              <a:t>‹#›</a:t>
            </a:fld>
            <a:endParaRPr lang="en-GB"/>
          </a:p>
        </p:txBody>
      </p:sp>
    </p:spTree>
    <p:extLst>
      <p:ext uri="{BB962C8B-B14F-4D97-AF65-F5344CB8AC3E}">
        <p14:creationId xmlns:p14="http://schemas.microsoft.com/office/powerpoint/2010/main" val="2939872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8775" y="287338"/>
            <a:ext cx="6734175"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title style</a:t>
            </a:r>
            <a:endParaRPr lang="en-GB" smtClean="0"/>
          </a:p>
        </p:txBody>
      </p:sp>
      <p:sp>
        <p:nvSpPr>
          <p:cNvPr id="1027" name="Rectangle 3"/>
          <p:cNvSpPr>
            <a:spLocks noGrp="1" noChangeArrowheads="1"/>
          </p:cNvSpPr>
          <p:nvPr>
            <p:ph type="body" idx="1"/>
          </p:nvPr>
        </p:nvSpPr>
        <p:spPr bwMode="auto">
          <a:xfrm>
            <a:off x="358775" y="1430338"/>
            <a:ext cx="6734175"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1028" name="Rectangle 4"/>
          <p:cNvSpPr>
            <a:spLocks noGrp="1" noChangeArrowheads="1"/>
          </p:cNvSpPr>
          <p:nvPr>
            <p:ph type="dt" sz="half" idx="2"/>
          </p:nvPr>
        </p:nvSpPr>
        <p:spPr bwMode="auto">
          <a:xfrm>
            <a:off x="7308850" y="260350"/>
            <a:ext cx="1557338"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00">
                <a:solidFill>
                  <a:srgbClr val="4C5B52"/>
                </a:solidFill>
              </a:defRPr>
            </a:lvl1pPr>
          </a:lstStyle>
          <a:p>
            <a:pPr>
              <a:defRPr/>
            </a:pPr>
            <a:endParaRPr lang="en-GB"/>
          </a:p>
        </p:txBody>
      </p:sp>
      <p:sp>
        <p:nvSpPr>
          <p:cNvPr id="1029" name="Rectangle 5"/>
          <p:cNvSpPr>
            <a:spLocks noGrp="1" noChangeArrowheads="1"/>
          </p:cNvSpPr>
          <p:nvPr>
            <p:ph type="ftr" sz="quarter" idx="3"/>
          </p:nvPr>
        </p:nvSpPr>
        <p:spPr bwMode="auto">
          <a:xfrm>
            <a:off x="358775" y="6021388"/>
            <a:ext cx="5292725" cy="28733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100">
                <a:solidFill>
                  <a:srgbClr val="4C5B52"/>
                </a:solidFill>
              </a:defRPr>
            </a:lvl1pPr>
          </a:lstStyle>
          <a:p>
            <a:pPr>
              <a:defRPr/>
            </a:pPr>
            <a:endParaRPr lang="en-GB"/>
          </a:p>
        </p:txBody>
      </p:sp>
      <p:sp>
        <p:nvSpPr>
          <p:cNvPr id="1030" name="Rectangle 6"/>
          <p:cNvSpPr>
            <a:spLocks noGrp="1" noChangeArrowheads="1"/>
          </p:cNvSpPr>
          <p:nvPr>
            <p:ph type="sldNum" sz="quarter" idx="4"/>
          </p:nvPr>
        </p:nvSpPr>
        <p:spPr bwMode="auto">
          <a:xfrm>
            <a:off x="3492500" y="6472238"/>
            <a:ext cx="2133600" cy="38576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ctr">
              <a:defRPr sz="900">
                <a:solidFill>
                  <a:srgbClr val="4C5B52"/>
                </a:solidFill>
              </a:defRPr>
            </a:lvl1pPr>
          </a:lstStyle>
          <a:p>
            <a:pPr>
              <a:defRPr/>
            </a:pPr>
            <a:fld id="{C08EA6C2-7CD0-48E3-A06E-994A862C46E3}" type="slidenum">
              <a:rPr lang="en-GB"/>
              <a:pPr>
                <a:defRPr/>
              </a:pPr>
              <a:t>‹#›</a:t>
            </a:fld>
            <a:endParaRPr lang="en-GB"/>
          </a:p>
        </p:txBody>
      </p:sp>
      <p:pic>
        <p:nvPicPr>
          <p:cNvPr id="1031" name="Picture 7" descr="ASA_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24750" y="5988050"/>
            <a:ext cx="1249363"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9" descr="ldht_as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8775" y="6402388"/>
            <a:ext cx="2682875" cy="16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0" y="5651500"/>
            <a:ext cx="9144000" cy="0"/>
          </a:xfrm>
          <a:prstGeom prst="line">
            <a:avLst/>
          </a:prstGeom>
          <a:ln w="114300">
            <a:solidFill>
              <a:srgbClr val="EDEBE2"/>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31"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rtl="0" eaLnBrk="1" fontAlgn="base" hangingPunct="1">
        <a:spcBef>
          <a:spcPct val="0"/>
        </a:spcBef>
        <a:spcAft>
          <a:spcPct val="0"/>
        </a:spcAft>
        <a:defRPr sz="2600" b="1">
          <a:solidFill>
            <a:srgbClr val="4C5B52"/>
          </a:solidFill>
          <a:latin typeface="+mj-lt"/>
          <a:ea typeface="+mj-ea"/>
          <a:cs typeface="+mj-cs"/>
        </a:defRPr>
      </a:lvl1pPr>
      <a:lvl2pPr algn="l" rtl="0" eaLnBrk="1" fontAlgn="base" hangingPunct="1">
        <a:spcBef>
          <a:spcPct val="0"/>
        </a:spcBef>
        <a:spcAft>
          <a:spcPct val="0"/>
        </a:spcAft>
        <a:defRPr sz="2600" b="1">
          <a:solidFill>
            <a:srgbClr val="4C5B52"/>
          </a:solidFill>
          <a:latin typeface="Arial" charset="0"/>
          <a:cs typeface="Arial" charset="0"/>
        </a:defRPr>
      </a:lvl2pPr>
      <a:lvl3pPr algn="l" rtl="0" eaLnBrk="1" fontAlgn="base" hangingPunct="1">
        <a:spcBef>
          <a:spcPct val="0"/>
        </a:spcBef>
        <a:spcAft>
          <a:spcPct val="0"/>
        </a:spcAft>
        <a:defRPr sz="2600" b="1">
          <a:solidFill>
            <a:srgbClr val="4C5B52"/>
          </a:solidFill>
          <a:latin typeface="Arial" charset="0"/>
          <a:cs typeface="Arial" charset="0"/>
        </a:defRPr>
      </a:lvl3pPr>
      <a:lvl4pPr algn="l" rtl="0" eaLnBrk="1" fontAlgn="base" hangingPunct="1">
        <a:spcBef>
          <a:spcPct val="0"/>
        </a:spcBef>
        <a:spcAft>
          <a:spcPct val="0"/>
        </a:spcAft>
        <a:defRPr sz="2600" b="1">
          <a:solidFill>
            <a:srgbClr val="4C5B52"/>
          </a:solidFill>
          <a:latin typeface="Arial" charset="0"/>
          <a:cs typeface="Arial" charset="0"/>
        </a:defRPr>
      </a:lvl4pPr>
      <a:lvl5pPr algn="l" rtl="0" eaLnBrk="1" fontAlgn="base" hangingPunct="1">
        <a:spcBef>
          <a:spcPct val="0"/>
        </a:spcBef>
        <a:spcAft>
          <a:spcPct val="0"/>
        </a:spcAft>
        <a:defRPr sz="2600" b="1">
          <a:solidFill>
            <a:srgbClr val="4C5B52"/>
          </a:solidFill>
          <a:latin typeface="Arial" charset="0"/>
          <a:cs typeface="Arial" charset="0"/>
        </a:defRPr>
      </a:lvl5pPr>
      <a:lvl6pPr marL="457200" algn="l" rtl="0" eaLnBrk="1" fontAlgn="base" hangingPunct="1">
        <a:spcBef>
          <a:spcPct val="0"/>
        </a:spcBef>
        <a:spcAft>
          <a:spcPct val="0"/>
        </a:spcAft>
        <a:defRPr sz="2600" b="1">
          <a:solidFill>
            <a:srgbClr val="4C5B52"/>
          </a:solidFill>
          <a:latin typeface="Arial" charset="0"/>
          <a:cs typeface="Arial" charset="0"/>
        </a:defRPr>
      </a:lvl6pPr>
      <a:lvl7pPr marL="914400" algn="l" rtl="0" eaLnBrk="1" fontAlgn="base" hangingPunct="1">
        <a:spcBef>
          <a:spcPct val="0"/>
        </a:spcBef>
        <a:spcAft>
          <a:spcPct val="0"/>
        </a:spcAft>
        <a:defRPr sz="2600" b="1">
          <a:solidFill>
            <a:srgbClr val="4C5B52"/>
          </a:solidFill>
          <a:latin typeface="Arial" charset="0"/>
          <a:cs typeface="Arial" charset="0"/>
        </a:defRPr>
      </a:lvl7pPr>
      <a:lvl8pPr marL="1371600" algn="l" rtl="0" eaLnBrk="1" fontAlgn="base" hangingPunct="1">
        <a:spcBef>
          <a:spcPct val="0"/>
        </a:spcBef>
        <a:spcAft>
          <a:spcPct val="0"/>
        </a:spcAft>
        <a:defRPr sz="2600" b="1">
          <a:solidFill>
            <a:srgbClr val="4C5B52"/>
          </a:solidFill>
          <a:latin typeface="Arial" charset="0"/>
          <a:cs typeface="Arial" charset="0"/>
        </a:defRPr>
      </a:lvl8pPr>
      <a:lvl9pPr marL="1828800" algn="l" rtl="0" eaLnBrk="1" fontAlgn="base" hangingPunct="1">
        <a:spcBef>
          <a:spcPct val="0"/>
        </a:spcBef>
        <a:spcAft>
          <a:spcPct val="0"/>
        </a:spcAft>
        <a:defRPr sz="2600" b="1">
          <a:solidFill>
            <a:srgbClr val="4C5B52"/>
          </a:solidFill>
          <a:latin typeface="Arial" charset="0"/>
          <a:cs typeface="Arial" charset="0"/>
        </a:defRPr>
      </a:lvl9pPr>
    </p:titleStyle>
    <p:bodyStyle>
      <a:lvl1pPr marL="342900" indent="-342900" algn="l" rtl="0" eaLnBrk="1" fontAlgn="base" hangingPunct="1">
        <a:spcBef>
          <a:spcPct val="0"/>
        </a:spcBef>
        <a:spcAft>
          <a:spcPct val="0"/>
        </a:spcAft>
        <a:defRPr>
          <a:solidFill>
            <a:srgbClr val="4C5B52"/>
          </a:solidFill>
          <a:latin typeface="+mn-lt"/>
          <a:ea typeface="+mn-ea"/>
          <a:cs typeface="+mn-cs"/>
        </a:defRPr>
      </a:lvl1pPr>
      <a:lvl2pPr marL="266700" indent="-265113" algn="l" rtl="0" eaLnBrk="1" fontAlgn="base" hangingPunct="1">
        <a:spcBef>
          <a:spcPct val="0"/>
        </a:spcBef>
        <a:spcAft>
          <a:spcPct val="0"/>
        </a:spcAft>
        <a:buChar char="•"/>
        <a:defRPr>
          <a:solidFill>
            <a:srgbClr val="4C5B52"/>
          </a:solidFill>
          <a:latin typeface="+mn-lt"/>
          <a:cs typeface="+mn-cs"/>
        </a:defRPr>
      </a:lvl2pPr>
      <a:lvl3pPr marL="546100" indent="-277813" algn="l" rtl="0" eaLnBrk="1" fontAlgn="base" hangingPunct="1">
        <a:spcBef>
          <a:spcPct val="0"/>
        </a:spcBef>
        <a:spcAft>
          <a:spcPct val="0"/>
        </a:spcAft>
        <a:buChar char="•"/>
        <a:defRPr>
          <a:solidFill>
            <a:srgbClr val="4C5B52"/>
          </a:solidFill>
          <a:latin typeface="+mn-lt"/>
          <a:cs typeface="+mn-cs"/>
        </a:defRPr>
      </a:lvl3pPr>
      <a:lvl4pPr marL="825500" indent="-277813" algn="l" rtl="0" eaLnBrk="1" fontAlgn="base" hangingPunct="1">
        <a:spcBef>
          <a:spcPct val="0"/>
        </a:spcBef>
        <a:spcAft>
          <a:spcPct val="0"/>
        </a:spcAft>
        <a:buChar char="•"/>
        <a:defRPr>
          <a:solidFill>
            <a:srgbClr val="4C5B52"/>
          </a:solidFill>
          <a:latin typeface="+mn-lt"/>
          <a:cs typeface="+mn-cs"/>
        </a:defRPr>
      </a:lvl4pPr>
      <a:lvl5pPr marL="1079500" indent="-252413" algn="l" rtl="0" eaLnBrk="1" fontAlgn="base" hangingPunct="1">
        <a:spcBef>
          <a:spcPct val="0"/>
        </a:spcBef>
        <a:spcAft>
          <a:spcPct val="0"/>
        </a:spcAft>
        <a:buChar char="•"/>
        <a:defRPr>
          <a:solidFill>
            <a:srgbClr val="4C5B52"/>
          </a:solidFill>
          <a:latin typeface="+mn-lt"/>
          <a:cs typeface="+mn-cs"/>
        </a:defRPr>
      </a:lvl5pPr>
      <a:lvl6pPr marL="1536700" indent="-252413" algn="l" rtl="0" eaLnBrk="1" fontAlgn="base" hangingPunct="1">
        <a:spcBef>
          <a:spcPct val="0"/>
        </a:spcBef>
        <a:spcAft>
          <a:spcPct val="0"/>
        </a:spcAft>
        <a:buChar char="•"/>
        <a:defRPr>
          <a:solidFill>
            <a:srgbClr val="4C5B52"/>
          </a:solidFill>
          <a:latin typeface="+mn-lt"/>
          <a:cs typeface="+mn-cs"/>
        </a:defRPr>
      </a:lvl6pPr>
      <a:lvl7pPr marL="1993900" indent="-252413" algn="l" rtl="0" eaLnBrk="1" fontAlgn="base" hangingPunct="1">
        <a:spcBef>
          <a:spcPct val="0"/>
        </a:spcBef>
        <a:spcAft>
          <a:spcPct val="0"/>
        </a:spcAft>
        <a:buChar char="•"/>
        <a:defRPr>
          <a:solidFill>
            <a:srgbClr val="4C5B52"/>
          </a:solidFill>
          <a:latin typeface="+mn-lt"/>
          <a:cs typeface="+mn-cs"/>
        </a:defRPr>
      </a:lvl7pPr>
      <a:lvl8pPr marL="2451100" indent="-252413" algn="l" rtl="0" eaLnBrk="1" fontAlgn="base" hangingPunct="1">
        <a:spcBef>
          <a:spcPct val="0"/>
        </a:spcBef>
        <a:spcAft>
          <a:spcPct val="0"/>
        </a:spcAft>
        <a:buChar char="•"/>
        <a:defRPr>
          <a:solidFill>
            <a:srgbClr val="4C5B52"/>
          </a:solidFill>
          <a:latin typeface="+mn-lt"/>
          <a:cs typeface="+mn-cs"/>
        </a:defRPr>
      </a:lvl8pPr>
      <a:lvl9pPr marL="2908300" indent="-252413" algn="l" rtl="0" eaLnBrk="1" fontAlgn="base" hangingPunct="1">
        <a:spcBef>
          <a:spcPct val="0"/>
        </a:spcBef>
        <a:spcAft>
          <a:spcPct val="0"/>
        </a:spcAft>
        <a:buChar char="•"/>
        <a:defRPr>
          <a:solidFill>
            <a:srgbClr val="4C5B5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www.asa.org.uk/Rulings/Adjudications.aspx"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www.hatads.org.uk/"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34.pn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3.png"/><Relationship Id="rId4" Type="http://schemas.openxmlformats.org/officeDocument/2006/relationships/oleObject" Target="../embeddings/oleObject2.bin"/></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19653072_702b9cc462_m.jp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p:cNvPicPr>
          <p:nvPr/>
        </p:nvPicPr>
        <p:blipFill>
          <a:blip r:embed="rId2">
            <a:extLst>
              <a:ext uri="{28A0092B-C50C-407E-A947-70E740481C1C}">
                <a14:useLocalDpi xmlns:a14="http://schemas.microsoft.com/office/drawing/2010/main" val="0"/>
              </a:ext>
            </a:extLst>
          </a:blip>
          <a:srcRect b="13266"/>
          <a:stretch>
            <a:fillRect/>
          </a:stretch>
        </p:blipFill>
        <p:spPr bwMode="auto">
          <a:xfrm>
            <a:off x="0" y="0"/>
            <a:ext cx="9144000" cy="594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2"/>
          <p:cNvSpPr>
            <a:spLocks noGrp="1" noChangeArrowheads="1"/>
          </p:cNvSpPr>
          <p:nvPr>
            <p:ph type="ctrTitle"/>
          </p:nvPr>
        </p:nvSpPr>
        <p:spPr/>
        <p:txBody>
          <a:bodyPr/>
          <a:lstStyle/>
          <a:p>
            <a:pPr eaLnBrk="1" hangingPunct="1"/>
            <a:r>
              <a:rPr lang="en-GB" dirty="0" smtClean="0"/>
              <a:t>Ad Bank</a:t>
            </a:r>
          </a:p>
        </p:txBody>
      </p:sp>
      <p:sp>
        <p:nvSpPr>
          <p:cNvPr id="4100" name="Rectangle 3"/>
          <p:cNvSpPr>
            <a:spLocks noGrp="1" noChangeArrowheads="1"/>
          </p:cNvSpPr>
          <p:nvPr>
            <p:ph type="subTitle" idx="1"/>
          </p:nvPr>
        </p:nvSpPr>
        <p:spPr>
          <a:xfrm>
            <a:off x="323528" y="836712"/>
            <a:ext cx="5112568" cy="1800200"/>
          </a:xfrm>
        </p:spPr>
        <p:txBody>
          <a:bodyPr/>
          <a:lstStyle/>
          <a:p>
            <a:pPr marL="0" indent="0" eaLnBrk="1" hangingPunct="1"/>
            <a:r>
              <a:rPr lang="en-GB" dirty="0" smtClean="0"/>
              <a:t>Non-broadcast ads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Harmful ads</a:t>
            </a:r>
            <a:endParaRPr lang="en-GB" dirty="0"/>
          </a:p>
        </p:txBody>
      </p:sp>
      <p:sp>
        <p:nvSpPr>
          <p:cNvPr id="3" name="Content Placeholder 2"/>
          <p:cNvSpPr>
            <a:spLocks noGrp="1"/>
          </p:cNvSpPr>
          <p:nvPr>
            <p:ph idx="1"/>
          </p:nvPr>
        </p:nvSpPr>
        <p:spPr>
          <a:xfrm>
            <a:off x="395536" y="1196752"/>
            <a:ext cx="7704856" cy="4086894"/>
          </a:xfrm>
        </p:spPr>
        <p:txBody>
          <a:bodyPr/>
          <a:lstStyle/>
          <a:p>
            <a:pPr marL="0" indent="0"/>
            <a:r>
              <a:rPr lang="en-GB" dirty="0" smtClean="0"/>
              <a:t>…continued</a:t>
            </a:r>
          </a:p>
          <a:p>
            <a:pPr marL="0" indent="0"/>
            <a:endParaRPr lang="en-GB" dirty="0" smtClean="0"/>
          </a:p>
          <a:p>
            <a:pPr>
              <a:buFont typeface="Arial" panose="020B0604020202020204" pitchFamily="34" charset="0"/>
              <a:buChar char="•"/>
            </a:pPr>
            <a:r>
              <a:rPr lang="en-GB" dirty="0" smtClean="0"/>
              <a:t>Ads </a:t>
            </a:r>
            <a:r>
              <a:rPr lang="en-GB" dirty="0"/>
              <a:t>for age-restricted products like alcohol and gambling must not be targeted at or likely to appeal to under-18s. People shown drinking or playing a significant role in an ad must neither be nor seem to be under the age of 25</a:t>
            </a:r>
            <a:r>
              <a:rPr lang="en-GB" dirty="0" smtClean="0"/>
              <a:t>.</a:t>
            </a:r>
          </a:p>
          <a:p>
            <a:pPr>
              <a:buFont typeface="Arial" panose="020B0604020202020204" pitchFamily="34" charset="0"/>
              <a:buChar char="•"/>
            </a:pPr>
            <a:endParaRPr lang="en-GB" dirty="0"/>
          </a:p>
          <a:p>
            <a:endParaRPr lang="en-GB" dirty="0"/>
          </a:p>
          <a:p>
            <a:endParaRPr lang="en-GB" dirty="0"/>
          </a:p>
          <a:p>
            <a:endParaRPr lang="en-GB" dirty="0"/>
          </a:p>
        </p:txBody>
      </p:sp>
    </p:spTree>
    <p:extLst>
      <p:ext uri="{BB962C8B-B14F-4D97-AF65-F5344CB8AC3E}">
        <p14:creationId xmlns:p14="http://schemas.microsoft.com/office/powerpoint/2010/main" val="3597807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Koosday</a:t>
            </a:r>
            <a:r>
              <a:rPr lang="en-GB" dirty="0" smtClean="0"/>
              <a:t> Events (2014)</a:t>
            </a:r>
            <a:endParaRPr lang="en-GB"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435" t="1012" r="2193"/>
          <a:stretch/>
        </p:blipFill>
        <p:spPr>
          <a:xfrm>
            <a:off x="2771800" y="836712"/>
            <a:ext cx="3384376" cy="4507834"/>
          </a:xfrm>
        </p:spPr>
      </p:pic>
    </p:spTree>
    <p:extLst>
      <p:ext uri="{BB962C8B-B14F-4D97-AF65-F5344CB8AC3E}">
        <p14:creationId xmlns:p14="http://schemas.microsoft.com/office/powerpoint/2010/main" val="3815851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GB" altLang="en-US" smtClean="0">
                <a:ea typeface="ＭＳ Ｐゴシック" pitchFamily="34" charset="-128"/>
              </a:rPr>
              <a:t>Hi Spirits, 2012</a:t>
            </a:r>
          </a:p>
        </p:txBody>
      </p:sp>
      <p:pic>
        <p:nvPicPr>
          <p:cNvPr id="4198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169988"/>
            <a:ext cx="3573463"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663" y="404813"/>
            <a:ext cx="206057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5500" y="3213100"/>
            <a:ext cx="3419475"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26175" y="1533525"/>
            <a:ext cx="2808288"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73850" y="449263"/>
            <a:ext cx="19145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GB" smtClean="0"/>
              <a:t>Criminal Damage (2012)</a:t>
            </a:r>
          </a:p>
        </p:txBody>
      </p:sp>
      <p:pic>
        <p:nvPicPr>
          <p:cNvPr id="5123"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677988" y="1341438"/>
            <a:ext cx="5788025" cy="4014787"/>
          </a:xfr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GB" smtClean="0"/>
              <a:t>Miu Miu (Prada) (2011)</a:t>
            </a:r>
          </a:p>
        </p:txBody>
      </p:sp>
      <p:pic>
        <p:nvPicPr>
          <p:cNvPr id="10243" name="Content Placeholder 5" descr="hailee-steinfeld-miu-miu-2.jpg"/>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828800" y="1196975"/>
            <a:ext cx="5486400" cy="3990975"/>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GB" smtClean="0"/>
              <a:t>Drop Dead Clothing (2011)</a:t>
            </a:r>
          </a:p>
        </p:txBody>
      </p:sp>
      <p:pic>
        <p:nvPicPr>
          <p:cNvPr id="122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125538"/>
            <a:ext cx="3816350" cy="446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1196975"/>
            <a:ext cx="3925888"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3"/>
          <p:cNvSpPr>
            <a:spLocks noGrp="1"/>
          </p:cNvSpPr>
          <p:nvPr>
            <p:ph type="title"/>
          </p:nvPr>
        </p:nvSpPr>
        <p:spPr/>
        <p:txBody>
          <a:bodyPr/>
          <a:lstStyle/>
          <a:p>
            <a:pPr eaLnBrk="1" hangingPunct="1"/>
            <a:r>
              <a:rPr lang="en-GB" smtClean="0"/>
              <a:t>no added sugar Ltd (2010)</a:t>
            </a:r>
          </a:p>
        </p:txBody>
      </p:sp>
      <p:pic>
        <p:nvPicPr>
          <p:cNvPr id="13315" name="Picture 2"/>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1187624" y="1412776"/>
            <a:ext cx="2944813" cy="3821113"/>
          </a:xfrm>
          <a:noFill/>
        </p:spPr>
      </p:pic>
      <p:pic>
        <p:nvPicPr>
          <p:cNvPr id="13316" name="Picture 3"/>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4788024" y="1412776"/>
            <a:ext cx="2314575" cy="3841750"/>
          </a:xfr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GB" smtClean="0"/>
              <a:t>Righteous Kill (2008)</a:t>
            </a:r>
          </a:p>
        </p:txBody>
      </p:sp>
      <p:pic>
        <p:nvPicPr>
          <p:cNvPr id="2253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943100" y="1549400"/>
            <a:ext cx="5257800" cy="3848100"/>
          </a:xfr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Offensive ads</a:t>
            </a:r>
            <a:endParaRPr lang="en-GB" dirty="0"/>
          </a:p>
        </p:txBody>
      </p:sp>
      <p:sp>
        <p:nvSpPr>
          <p:cNvPr id="3" name="Content Placeholder 2"/>
          <p:cNvSpPr>
            <a:spLocks noGrp="1"/>
          </p:cNvSpPr>
          <p:nvPr>
            <p:ph idx="1"/>
          </p:nvPr>
        </p:nvSpPr>
        <p:spPr>
          <a:xfrm>
            <a:off x="323528" y="980728"/>
            <a:ext cx="7200800" cy="4086894"/>
          </a:xfrm>
        </p:spPr>
        <p:txBody>
          <a:bodyPr/>
          <a:lstStyle/>
          <a:p>
            <a:r>
              <a:rPr lang="en-GB" dirty="0"/>
              <a:t>•	Advertisements should contain nothing that is likely to cause serious or widespread offence. Particular care should be taken to avoid causing offence on the grounds of race, religion, sex, sexual orientation or disability.</a:t>
            </a:r>
          </a:p>
          <a:p>
            <a:endParaRPr lang="en-GB" dirty="0"/>
          </a:p>
          <a:p>
            <a:r>
              <a:rPr lang="en-GB" dirty="0"/>
              <a:t>•	Compliance with the Code is judged on the context, medium, audience, product and prevailing standards of decency. </a:t>
            </a:r>
          </a:p>
          <a:p>
            <a:endParaRPr lang="en-GB" dirty="0"/>
          </a:p>
          <a:p>
            <a:r>
              <a:rPr lang="en-GB" dirty="0"/>
              <a:t>•	Ads featuring sexual imagery, particularly posters that children are more likely to see, must be carefully targeted and avoid causing harm or offence.  </a:t>
            </a:r>
          </a:p>
          <a:p>
            <a:endParaRPr lang="en-GB" dirty="0"/>
          </a:p>
          <a:p>
            <a:r>
              <a:rPr lang="en-GB" dirty="0"/>
              <a:t>•	The fact that a product is offensive to some people is not grounds to remove an ad.</a:t>
            </a:r>
          </a:p>
          <a:p>
            <a:endParaRPr lang="en-GB" dirty="0"/>
          </a:p>
        </p:txBody>
      </p:sp>
    </p:spTree>
    <p:extLst>
      <p:ext uri="{BB962C8B-B14F-4D97-AF65-F5344CB8AC3E}">
        <p14:creationId xmlns:p14="http://schemas.microsoft.com/office/powerpoint/2010/main" val="2992739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Paddy Power (2014)</a:t>
            </a:r>
            <a:endParaRPr lang="en-GB" dirty="0"/>
          </a:p>
        </p:txBody>
      </p:sp>
      <p:pic>
        <p:nvPicPr>
          <p:cNvPr id="3074" name="Picture 2" descr="\\live-webservices\documents\00\26\13\96\2014-03-04 A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55" r="4079" b="3928"/>
          <a:stretch/>
        </p:blipFill>
        <p:spPr bwMode="auto">
          <a:xfrm>
            <a:off x="3190578" y="763398"/>
            <a:ext cx="2762844" cy="4597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6030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GB" smtClean="0"/>
              <a:t>Notes to teachers</a:t>
            </a:r>
          </a:p>
        </p:txBody>
      </p:sp>
      <p:sp>
        <p:nvSpPr>
          <p:cNvPr id="6147" name="Content Placeholder 2"/>
          <p:cNvSpPr>
            <a:spLocks noGrp="1"/>
          </p:cNvSpPr>
          <p:nvPr>
            <p:ph idx="1"/>
          </p:nvPr>
        </p:nvSpPr>
        <p:spPr>
          <a:xfrm>
            <a:off x="1187624" y="1268760"/>
            <a:ext cx="6734175" cy="4014787"/>
          </a:xfrm>
        </p:spPr>
        <p:txBody>
          <a:bodyPr/>
          <a:lstStyle/>
          <a:p>
            <a:pPr marL="0" indent="0"/>
            <a:r>
              <a:rPr lang="en-GB" dirty="0" smtClean="0"/>
              <a:t>This Ad Bank has been put together to illustrate examples of non-broadcast ads that have been considered by some to be misleading, harmful or offensive.</a:t>
            </a:r>
          </a:p>
          <a:p>
            <a:pPr marL="0" indent="0"/>
            <a:r>
              <a:rPr lang="en-GB" dirty="0" smtClean="0"/>
              <a:t> </a:t>
            </a:r>
          </a:p>
          <a:p>
            <a:pPr marL="0" indent="0"/>
            <a:r>
              <a:rPr lang="en-GB" dirty="0" smtClean="0"/>
              <a:t>You can draw on any of these examples to customise and develop your lessons according to what is appropriate for your class.</a:t>
            </a:r>
          </a:p>
          <a:p>
            <a:pPr marL="0" indent="0"/>
            <a:endParaRPr lang="en-GB" dirty="0" smtClean="0"/>
          </a:p>
          <a:p>
            <a:pPr marL="0" indent="0"/>
            <a:r>
              <a:rPr lang="en-GB" dirty="0" smtClean="0"/>
              <a:t>The ads and the context of the complaints are summarised in the notes section of this presentation. </a:t>
            </a:r>
          </a:p>
          <a:p>
            <a:pPr marL="0" indent="0"/>
            <a:endParaRPr lang="en-GB" dirty="0"/>
          </a:p>
          <a:p>
            <a:pPr marL="0" indent="0"/>
            <a:r>
              <a:rPr lang="en-GB" dirty="0" smtClean="0"/>
              <a:t>With the exception of the historical ads, the full rulings for each example can be found in the </a:t>
            </a:r>
            <a:r>
              <a:rPr lang="en-GB" dirty="0" smtClean="0">
                <a:hlinkClick r:id="rId2"/>
              </a:rPr>
              <a:t>Rulings</a:t>
            </a:r>
            <a:r>
              <a:rPr lang="en-GB" dirty="0" smtClean="0"/>
              <a:t> section of the ASA website.</a:t>
            </a:r>
          </a:p>
          <a:p>
            <a:pPr marL="0" indent="0"/>
            <a:endParaRPr lang="en-GB" dirty="0" smtClean="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775" y="287338"/>
            <a:ext cx="7021537" cy="693390"/>
          </a:xfrm>
        </p:spPr>
        <p:txBody>
          <a:bodyPr/>
          <a:lstStyle/>
          <a:p>
            <a:r>
              <a:rPr lang="en-GB" dirty="0" smtClean="0"/>
              <a:t>Channel Four Television Corporation, 2012</a:t>
            </a:r>
            <a:endParaRPr lang="en-GB"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7" y="1142999"/>
            <a:ext cx="3768989" cy="1916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3968" y="1143000"/>
            <a:ext cx="3784759" cy="1916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6" y="3240476"/>
            <a:ext cx="3768989" cy="1886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97970" y="3212976"/>
            <a:ext cx="3770757" cy="1877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02480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smtClean="0"/>
              <a:t>Marc Jacobs ‘Oh Lola’ perfume (2012)</a:t>
            </a:r>
          </a:p>
        </p:txBody>
      </p:sp>
      <p:cxnSp>
        <p:nvCxnSpPr>
          <p:cNvPr id="4" name="Straight Connector 3"/>
          <p:cNvCxnSpPr/>
          <p:nvPr/>
        </p:nvCxnSpPr>
        <p:spPr>
          <a:xfrm>
            <a:off x="0" y="5651500"/>
            <a:ext cx="9144000" cy="0"/>
          </a:xfrm>
          <a:prstGeom prst="line">
            <a:avLst/>
          </a:prstGeom>
          <a:ln w="114300">
            <a:solidFill>
              <a:srgbClr val="EDEBE2"/>
            </a:solidFill>
          </a:ln>
        </p:spPr>
        <p:style>
          <a:lnRef idx="1">
            <a:schemeClr val="accent1"/>
          </a:lnRef>
          <a:fillRef idx="0">
            <a:schemeClr val="accent1"/>
          </a:fillRef>
          <a:effectRef idx="0">
            <a:schemeClr val="accent1"/>
          </a:effectRef>
          <a:fontRef idx="minor">
            <a:schemeClr val="tx1"/>
          </a:fontRef>
        </p:style>
      </p:cxnSp>
      <p:pic>
        <p:nvPicPr>
          <p:cNvPr id="6148" name="Content Placeholder 4" descr="Coty ad.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101975" y="1268413"/>
            <a:ext cx="2940050" cy="4014787"/>
          </a:xfrm>
          <a:ln>
            <a:solidFill>
              <a:srgbClr val="515B5D"/>
            </a:solid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GB" smtClean="0"/>
              <a:t>Mr Unique (2012)</a:t>
            </a:r>
          </a:p>
        </p:txBody>
      </p:sp>
      <p:pic>
        <p:nvPicPr>
          <p:cNvPr id="717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997200" y="1412875"/>
            <a:ext cx="3149600" cy="4014788"/>
          </a:xfr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GB" smtClean="0"/>
              <a:t>Phones 4 U Ltd (2011)</a:t>
            </a:r>
          </a:p>
        </p:txBody>
      </p:sp>
      <p:pic>
        <p:nvPicPr>
          <p:cNvPr id="9219" name="Content Placeholder 3" descr="Phones 4 u Jesus.bmp"/>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95288" y="2060575"/>
            <a:ext cx="7908925" cy="1800225"/>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GB" smtClean="0"/>
              <a:t>Lynx (2011)</a:t>
            </a:r>
          </a:p>
        </p:txBody>
      </p:sp>
      <p:pic>
        <p:nvPicPr>
          <p:cNvPr id="12291" name="Content Placeholder 3" descr="Lynx ad.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203575" y="1052513"/>
            <a:ext cx="2695575" cy="4014787"/>
          </a:xfrm>
          <a:ln>
            <a:solidFill>
              <a:srgbClr val="515B5D"/>
            </a:solid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GB" smtClean="0"/>
              <a:t>Antonio Federici (2010)</a:t>
            </a:r>
            <a:br>
              <a:rPr lang="en-GB" smtClean="0"/>
            </a:br>
            <a:endParaRPr lang="en-GB" smtClean="0"/>
          </a:p>
        </p:txBody>
      </p:sp>
      <p:pic>
        <p:nvPicPr>
          <p:cNvPr id="15363"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106738" y="1430338"/>
            <a:ext cx="2930525" cy="4014787"/>
          </a:xfr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Historical ads</a:t>
            </a:r>
            <a:endParaRPr lang="en-GB" dirty="0"/>
          </a:p>
        </p:txBody>
      </p:sp>
      <p:sp>
        <p:nvSpPr>
          <p:cNvPr id="3" name="Content Placeholder 2"/>
          <p:cNvSpPr>
            <a:spLocks noGrp="1"/>
          </p:cNvSpPr>
          <p:nvPr>
            <p:ph idx="1"/>
          </p:nvPr>
        </p:nvSpPr>
        <p:spPr>
          <a:xfrm>
            <a:off x="323528" y="1052736"/>
            <a:ext cx="7488832" cy="4086894"/>
          </a:xfrm>
        </p:spPr>
        <p:txBody>
          <a:bodyPr/>
          <a:lstStyle/>
          <a:p>
            <a:r>
              <a:rPr lang="en-GB" b="1" dirty="0"/>
              <a:t>Ads pre-1962</a:t>
            </a:r>
          </a:p>
          <a:p>
            <a:endParaRPr lang="en-GB" dirty="0"/>
          </a:p>
          <a:p>
            <a:pPr>
              <a:buFont typeface="Arial" panose="020B0604020202020204" pitchFamily="34" charset="0"/>
              <a:buChar char="•"/>
            </a:pPr>
            <a:r>
              <a:rPr lang="en-GB" dirty="0"/>
              <a:t>The </a:t>
            </a:r>
            <a:r>
              <a:rPr lang="en-GB" dirty="0" smtClean="0"/>
              <a:t>following ads give </a:t>
            </a:r>
            <a:r>
              <a:rPr lang="en-GB" dirty="0"/>
              <a:t>some examples of the types of claims advertisers could make in non-broadcast advertisements before the ASA was established, which would certainly not be acceptable today. </a:t>
            </a:r>
            <a:endParaRPr lang="en-GB" dirty="0" smtClean="0"/>
          </a:p>
          <a:p>
            <a:pPr>
              <a:buFont typeface="Arial" panose="020B0604020202020204" pitchFamily="34" charset="0"/>
              <a:buChar char="•"/>
            </a:pPr>
            <a:endParaRPr lang="en-GB" dirty="0"/>
          </a:p>
          <a:p>
            <a:pPr>
              <a:buFont typeface="Arial" panose="020B0604020202020204" pitchFamily="34" charset="0"/>
              <a:buChar char="•"/>
            </a:pPr>
            <a:r>
              <a:rPr lang="en-GB" dirty="0" smtClean="0"/>
              <a:t>For more examples of historical ads, it is worth visiting the </a:t>
            </a:r>
            <a:r>
              <a:rPr lang="en-GB" dirty="0" smtClean="0">
                <a:hlinkClick r:id="rId2"/>
              </a:rPr>
              <a:t>History of Advertising Trust</a:t>
            </a:r>
            <a:r>
              <a:rPr lang="en-GB" dirty="0" smtClean="0"/>
              <a:t> which has the largest archive of British ads and marketing communications in the world.</a:t>
            </a:r>
            <a:endParaRPr lang="en-GB" dirty="0"/>
          </a:p>
        </p:txBody>
      </p:sp>
    </p:spTree>
    <p:extLst>
      <p:ext uri="{BB962C8B-B14F-4D97-AF65-F5344CB8AC3E}">
        <p14:creationId xmlns:p14="http://schemas.microsoft.com/office/powerpoint/2010/main" val="3863504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
          <p:cNvSpPr>
            <a:spLocks noGrp="1"/>
          </p:cNvSpPr>
          <p:nvPr>
            <p:ph type="title"/>
          </p:nvPr>
        </p:nvSpPr>
        <p:spPr/>
        <p:txBody>
          <a:bodyPr/>
          <a:lstStyle/>
          <a:p>
            <a:pPr eaLnBrk="1" hangingPunct="1"/>
            <a:r>
              <a:rPr lang="en-GB" smtClean="0"/>
              <a:t>Carbolic Smoke Ball Company, 1890s</a:t>
            </a:r>
          </a:p>
        </p:txBody>
      </p:sp>
      <p:graphicFrame>
        <p:nvGraphicFramePr>
          <p:cNvPr id="9220" name="Object 5"/>
          <p:cNvGraphicFramePr>
            <a:graphicFrameLocks noGrp="1" noChangeAspect="1"/>
          </p:cNvGraphicFramePr>
          <p:nvPr>
            <p:ph sz="half" idx="4294967295"/>
            <p:extLst>
              <p:ext uri="{D42A27DB-BD31-4B8C-83A1-F6EECF244321}">
                <p14:modId xmlns:p14="http://schemas.microsoft.com/office/powerpoint/2010/main" val="4287852882"/>
              </p:ext>
            </p:extLst>
          </p:nvPr>
        </p:nvGraphicFramePr>
        <p:xfrm>
          <a:off x="5004048" y="1268760"/>
          <a:ext cx="2209800" cy="3819525"/>
        </p:xfrm>
        <a:graphic>
          <a:graphicData uri="http://schemas.openxmlformats.org/presentationml/2006/ole">
            <mc:AlternateContent xmlns:mc="http://schemas.openxmlformats.org/markup-compatibility/2006">
              <mc:Choice xmlns:v="urn:schemas-microsoft-com:vml" Requires="v">
                <p:oleObj spid="_x0000_s1044" name="Photo Editor Photo" r:id="rId4" imgW="2209524" imgH="3820058" progId="">
                  <p:embed/>
                </p:oleObj>
              </mc:Choice>
              <mc:Fallback>
                <p:oleObj name="Photo Editor Photo" r:id="rId4" imgW="2209524" imgH="3820058"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1268760"/>
                        <a:ext cx="2209800" cy="3819525"/>
                      </a:xfrm>
                      <a:prstGeom prst="rect">
                        <a:avLst/>
                      </a:prstGeom>
                      <a:noFill/>
                      <a:ln w="158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19" name="Object 3"/>
          <p:cNvGraphicFramePr>
            <a:graphicFrameLocks noGrp="1" noChangeAspect="1"/>
          </p:cNvGraphicFramePr>
          <p:nvPr>
            <p:ph sz="half" idx="4294967295"/>
            <p:extLst>
              <p:ext uri="{D42A27DB-BD31-4B8C-83A1-F6EECF244321}">
                <p14:modId xmlns:p14="http://schemas.microsoft.com/office/powerpoint/2010/main" val="478628053"/>
              </p:ext>
            </p:extLst>
          </p:nvPr>
        </p:nvGraphicFramePr>
        <p:xfrm>
          <a:off x="1259632" y="1268760"/>
          <a:ext cx="2857500" cy="3867150"/>
        </p:xfrm>
        <a:graphic>
          <a:graphicData uri="http://schemas.openxmlformats.org/presentationml/2006/ole">
            <mc:AlternateContent xmlns:mc="http://schemas.openxmlformats.org/markup-compatibility/2006">
              <mc:Choice xmlns:v="urn:schemas-microsoft-com:vml" Requires="v">
                <p:oleObj spid="_x0000_s1045" r:id="rId6" imgW="2857899" imgH="3866667" progId="">
                  <p:embed/>
                </p:oleObj>
              </mc:Choice>
              <mc:Fallback>
                <p:oleObj r:id="rId6" imgW="2857899" imgH="3866667"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9632" y="1268760"/>
                        <a:ext cx="2857500" cy="38671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GB" smtClean="0"/>
              <a:t>Coca-Cola 1890s</a:t>
            </a:r>
          </a:p>
        </p:txBody>
      </p:sp>
      <p:pic>
        <p:nvPicPr>
          <p:cNvPr id="11267" name="Content Placeholder 4" descr="pep_coca-3"/>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3240088" y="1196752"/>
            <a:ext cx="2663825" cy="4356100"/>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4"/>
          <p:cNvSpPr>
            <a:spLocks noGrp="1"/>
          </p:cNvSpPr>
          <p:nvPr>
            <p:ph type="title"/>
          </p:nvPr>
        </p:nvSpPr>
        <p:spPr/>
        <p:txBody>
          <a:bodyPr/>
          <a:lstStyle/>
          <a:p>
            <a:pPr eaLnBrk="1" hangingPunct="1"/>
            <a:r>
              <a:rPr lang="en-GB" smtClean="0"/>
              <a:t>Vigor’s Horse-Action Saddle, 1897</a:t>
            </a:r>
          </a:p>
        </p:txBody>
      </p:sp>
      <p:pic>
        <p:nvPicPr>
          <p:cNvPr id="7" name="Content Placeholder 3" descr="msotw9_temp0"/>
          <p:cNvPicPr>
            <a:picLocks noGrp="1" noChangeAspect="1" noChangeArrowheads="1"/>
          </p:cNvPicPr>
          <p:nvPr>
            <p:ph idx="4294967295"/>
          </p:nvPr>
        </p:nvPicPr>
        <p:blipFill>
          <a:blip r:embed="rId3"/>
          <a:srcRect/>
          <a:stretch>
            <a:fillRect/>
          </a:stretch>
        </p:blipFill>
        <p:spPr>
          <a:xfrm>
            <a:off x="3131840" y="908720"/>
            <a:ext cx="2959100" cy="4375150"/>
          </a:xfrm>
          <a:ln w="12700">
            <a:solidFill>
              <a:schemeClr val="accent4">
                <a:lumMod val="65000"/>
                <a:lumOff val="35000"/>
              </a:schemeClr>
            </a:solidFill>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Misleading ads</a:t>
            </a:r>
            <a:endParaRPr lang="en-GB" dirty="0"/>
          </a:p>
        </p:txBody>
      </p:sp>
      <p:sp>
        <p:nvSpPr>
          <p:cNvPr id="3" name="Content Placeholder 2"/>
          <p:cNvSpPr>
            <a:spLocks noGrp="1"/>
          </p:cNvSpPr>
          <p:nvPr>
            <p:ph idx="1"/>
          </p:nvPr>
        </p:nvSpPr>
        <p:spPr>
          <a:xfrm>
            <a:off x="358775" y="1430338"/>
            <a:ext cx="6734175" cy="3654846"/>
          </a:xfrm>
        </p:spPr>
        <p:txBody>
          <a:bodyPr/>
          <a:lstStyle/>
          <a:p>
            <a:r>
              <a:rPr lang="en-GB" b="1" dirty="0"/>
              <a:t>What the </a:t>
            </a:r>
            <a:r>
              <a:rPr lang="en-GB" b="1" dirty="0" smtClean="0"/>
              <a:t>Advertising Codes </a:t>
            </a:r>
            <a:r>
              <a:rPr lang="en-GB" b="1" dirty="0"/>
              <a:t>say (in summary</a:t>
            </a:r>
            <a:r>
              <a:rPr lang="en-GB" b="1" dirty="0" smtClean="0"/>
              <a:t>):</a:t>
            </a:r>
          </a:p>
          <a:p>
            <a:endParaRPr lang="en-GB" b="1" dirty="0">
              <a:solidFill>
                <a:srgbClr val="9AC366"/>
              </a:solidFill>
            </a:endParaRPr>
          </a:p>
          <a:p>
            <a:r>
              <a:rPr lang="en-GB" dirty="0"/>
              <a:t>•	No advertisement should mislead, or be likely to mislead, by inaccuracy, ambiguity, exaggeration, omission or otherwise.</a:t>
            </a:r>
          </a:p>
          <a:p>
            <a:endParaRPr lang="en-GB" dirty="0"/>
          </a:p>
          <a:p>
            <a:r>
              <a:rPr lang="en-GB" dirty="0"/>
              <a:t>•	Marketers must hold documentary evidence to prove all claims, whether direct or implied that are capable of objective substantiation.</a:t>
            </a:r>
          </a:p>
          <a:p>
            <a:endParaRPr lang="en-GB" dirty="0"/>
          </a:p>
          <a:p>
            <a:r>
              <a:rPr lang="en-GB" dirty="0"/>
              <a:t>•	Marketing communications must be obviously identifiable as such.</a:t>
            </a:r>
          </a:p>
          <a:p>
            <a:endParaRPr lang="en-GB" dirty="0"/>
          </a:p>
        </p:txBody>
      </p:sp>
    </p:spTree>
    <p:extLst>
      <p:ext uri="{BB962C8B-B14F-4D97-AF65-F5344CB8AC3E}">
        <p14:creationId xmlns:p14="http://schemas.microsoft.com/office/powerpoint/2010/main" val="13771654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GB" smtClean="0"/>
              <a:t>Pears Soap 19</a:t>
            </a:r>
            <a:r>
              <a:rPr lang="en-GB" baseline="30000" smtClean="0"/>
              <a:t>th</a:t>
            </a:r>
            <a:r>
              <a:rPr lang="en-GB" smtClean="0"/>
              <a:t> Century</a:t>
            </a:r>
          </a:p>
        </p:txBody>
      </p:sp>
      <p:pic>
        <p:nvPicPr>
          <p:cNvPr id="12291" name="Content Placeholder 4" descr="http://photos16.flickr.com/19653072_702b9cc462_m.jpg"/>
          <p:cNvPicPr>
            <a:picLocks noGrp="1" noChangeAspect="1" noChangeArrowheads="1"/>
          </p:cNvPicPr>
          <p:nvPr>
            <p:ph sz="half" idx="4294967295"/>
          </p:nvPr>
        </p:nvPicPr>
        <p:blipFill>
          <a:blip r:embed="rId3" r:link="rId4">
            <a:extLst>
              <a:ext uri="{28A0092B-C50C-407E-A947-70E740481C1C}">
                <a14:useLocalDpi xmlns:a14="http://schemas.microsoft.com/office/drawing/2010/main" val="0"/>
              </a:ext>
            </a:extLst>
          </a:blip>
          <a:srcRect/>
          <a:stretch>
            <a:fillRect/>
          </a:stretch>
        </p:blipFill>
        <p:spPr>
          <a:xfrm>
            <a:off x="4139952" y="1340768"/>
            <a:ext cx="3744912" cy="3744913"/>
          </a:xfrm>
        </p:spPr>
      </p:pic>
      <p:sp>
        <p:nvSpPr>
          <p:cNvPr id="6" name="Rectangle 3"/>
          <p:cNvSpPr txBox="1">
            <a:spLocks noChangeArrowheads="1"/>
          </p:cNvSpPr>
          <p:nvPr/>
        </p:nvSpPr>
        <p:spPr bwMode="auto">
          <a:xfrm>
            <a:off x="1116013" y="1628775"/>
            <a:ext cx="1919287" cy="1447800"/>
          </a:xfrm>
          <a:prstGeom prst="rect">
            <a:avLst/>
          </a:prstGeom>
          <a:noFill/>
          <a:ln w="9525">
            <a:noFill/>
            <a:miter lim="800000"/>
            <a:headEnd/>
            <a:tailEnd/>
          </a:ln>
        </p:spPr>
        <p:txBody>
          <a:bodyPr lIns="0" tIns="0" rIns="0" bIns="0"/>
          <a:lstStyle/>
          <a:p>
            <a:pPr>
              <a:defRPr/>
            </a:pPr>
            <a:r>
              <a:rPr lang="en-GB" sz="2800" kern="0" dirty="0">
                <a:solidFill>
                  <a:srgbClr val="4C5B52"/>
                </a:solidFill>
                <a:latin typeface="Arial"/>
                <a:cs typeface="Arial"/>
              </a:rPr>
              <a:t>“Bringing </a:t>
            </a:r>
          </a:p>
          <a:p>
            <a:pPr>
              <a:defRPr/>
            </a:pPr>
            <a:r>
              <a:rPr lang="en-GB" sz="2800" kern="0" dirty="0">
                <a:solidFill>
                  <a:srgbClr val="4C5B52"/>
                </a:solidFill>
                <a:latin typeface="Arial"/>
                <a:cs typeface="Arial"/>
              </a:rPr>
              <a:t>civilization to the</a:t>
            </a:r>
          </a:p>
          <a:p>
            <a:pPr>
              <a:defRPr/>
            </a:pPr>
            <a:r>
              <a:rPr lang="en-GB" sz="2800" kern="0" dirty="0">
                <a:solidFill>
                  <a:srgbClr val="4C5B52"/>
                </a:solidFill>
                <a:latin typeface="Arial"/>
                <a:cs typeface="Arial"/>
              </a:rPr>
              <a:t>dark corners of </a:t>
            </a:r>
          </a:p>
          <a:p>
            <a:pPr>
              <a:defRPr/>
            </a:pPr>
            <a:r>
              <a:rPr lang="en-GB" sz="2800" kern="0" dirty="0">
                <a:solidFill>
                  <a:srgbClr val="4C5B52"/>
                </a:solidFill>
                <a:latin typeface="Arial"/>
                <a:cs typeface="Arial"/>
              </a:rPr>
              <a:t>the earth”</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GB" dirty="0" smtClean="0"/>
              <a:t>The Soda Pop Board of America, 1950s</a:t>
            </a:r>
          </a:p>
        </p:txBody>
      </p:sp>
      <p:pic>
        <p:nvPicPr>
          <p:cNvPr id="13315" name="Content Placeholder 4"/>
          <p:cNvPicPr>
            <a:picLocks noGrp="1" noChangeAspect="1"/>
          </p:cNvPicPr>
          <p:nvPr>
            <p:ph sz="half" idx="4294967295"/>
          </p:nvPr>
        </p:nvPicPr>
        <p:blipFill>
          <a:blip r:embed="rId3">
            <a:extLst>
              <a:ext uri="{28A0092B-C50C-407E-A947-70E740481C1C}">
                <a14:useLocalDpi xmlns:a14="http://schemas.microsoft.com/office/drawing/2010/main" val="0"/>
              </a:ext>
            </a:extLst>
          </a:blip>
          <a:srcRect b="4054"/>
          <a:stretch>
            <a:fillRect/>
          </a:stretch>
        </p:blipFill>
        <p:spPr>
          <a:xfrm>
            <a:off x="2843808" y="1052736"/>
            <a:ext cx="3290887" cy="4140200"/>
          </a:xfrm>
          <a:ln>
            <a:solidFill>
              <a:srgbClr val="515B5D"/>
            </a:solidFill>
            <a:miter lim="800000"/>
            <a:headEnd/>
            <a:tailEnd/>
          </a:ln>
        </p:spPr>
      </p:pic>
      <p:sp>
        <p:nvSpPr>
          <p:cNvPr id="13316" name="Rectangle 4"/>
          <p:cNvSpPr>
            <a:spLocks noChangeArrowheads="1"/>
          </p:cNvSpPr>
          <p:nvPr/>
        </p:nvSpPr>
        <p:spPr bwMode="auto">
          <a:xfrm>
            <a:off x="720725" y="1439863"/>
            <a:ext cx="2374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endParaRPr lang="en-GB" sz="2000">
              <a:solidFill>
                <a:srgbClr val="515B5D"/>
              </a:solidFill>
            </a:endParaRPr>
          </a:p>
          <a:p>
            <a:pPr eaLnBrk="0" hangingPunct="0"/>
            <a:endParaRPr lang="en-GB" sz="2000">
              <a:solidFill>
                <a:srgbClr val="515B5D"/>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GB" smtClean="0"/>
              <a:t>Thank you</a:t>
            </a:r>
          </a:p>
        </p:txBody>
      </p:sp>
      <p:sp>
        <p:nvSpPr>
          <p:cNvPr id="6147" name="Content Placeholder 2"/>
          <p:cNvSpPr>
            <a:spLocks noGrp="1"/>
          </p:cNvSpPr>
          <p:nvPr>
            <p:ph idx="1"/>
          </p:nvPr>
        </p:nvSpPr>
        <p:spPr>
          <a:xfrm>
            <a:off x="358775" y="1430338"/>
            <a:ext cx="6734175" cy="4086225"/>
          </a:xfrm>
        </p:spPr>
        <p:txBody>
          <a:bodyPr/>
          <a:lstStyle/>
          <a:p>
            <a:pPr marL="0" indent="0"/>
            <a:endParaRPr lang="en-GB" b="1" dirty="0" smtClean="0"/>
          </a:p>
          <a:p>
            <a:pPr marL="0" indent="0"/>
            <a:r>
              <a:rPr lang="en-GB" dirty="0" smtClean="0"/>
              <a:t>Advertising Standards Authority </a:t>
            </a:r>
          </a:p>
          <a:p>
            <a:pPr marL="0" indent="0"/>
            <a:r>
              <a:rPr lang="en-GB" dirty="0" smtClean="0"/>
              <a:t>Mid City Place, 71 High Holborn</a:t>
            </a:r>
          </a:p>
          <a:p>
            <a:pPr marL="0" indent="0"/>
            <a:r>
              <a:rPr lang="en-GB" dirty="0" smtClean="0"/>
              <a:t>London WC1V 6QT </a:t>
            </a:r>
          </a:p>
          <a:p>
            <a:pPr marL="0" indent="0"/>
            <a:r>
              <a:rPr lang="en-GB" dirty="0" smtClean="0"/>
              <a:t>Telephone 020 7492 2222</a:t>
            </a:r>
          </a:p>
          <a:p>
            <a:pPr marL="0" indent="0"/>
            <a:r>
              <a:rPr lang="en-GB" dirty="0" smtClean="0"/>
              <a:t>schools@asa.org.uk </a:t>
            </a:r>
          </a:p>
          <a:p>
            <a:pPr marL="0" indent="0"/>
            <a:r>
              <a:rPr lang="en-GB" dirty="0" smtClean="0"/>
              <a:t>www.asa.org.uk</a:t>
            </a:r>
          </a:p>
        </p:txBody>
      </p:sp>
      <p:pic>
        <p:nvPicPr>
          <p:cNvPr id="6148" name="Picture 3" descr="Picture1.jpg"/>
          <p:cNvPicPr>
            <a:picLocks noChangeAspect="1"/>
          </p:cNvPicPr>
          <p:nvPr/>
        </p:nvPicPr>
        <p:blipFill>
          <a:blip r:embed="rId2">
            <a:extLst>
              <a:ext uri="{28A0092B-C50C-407E-A947-70E740481C1C}">
                <a14:useLocalDpi xmlns:a14="http://schemas.microsoft.com/office/drawing/2010/main" val="0"/>
              </a:ext>
            </a:extLst>
          </a:blip>
          <a:srcRect l="50787" b="41600"/>
          <a:stretch>
            <a:fillRect/>
          </a:stretch>
        </p:blipFill>
        <p:spPr bwMode="auto">
          <a:xfrm>
            <a:off x="4643438" y="0"/>
            <a:ext cx="4500562"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GB" smtClean="0"/>
              <a:t>Snickers (Mars Chocolate UK) (2012)</a:t>
            </a:r>
          </a:p>
        </p:txBody>
      </p:sp>
      <p:pic>
        <p:nvPicPr>
          <p:cNvPr id="819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484438" y="1196975"/>
            <a:ext cx="4175125" cy="3976688"/>
          </a:xfr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GB" smtClean="0"/>
              <a:t>Nike (UK) Ltd (2012)</a:t>
            </a:r>
          </a:p>
        </p:txBody>
      </p:sp>
      <p:pic>
        <p:nvPicPr>
          <p:cNvPr id="9219"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5442" r="19835"/>
          <a:stretch/>
        </p:blipFill>
        <p:spPr>
          <a:xfrm>
            <a:off x="2478947" y="1484784"/>
            <a:ext cx="4186106" cy="2376488"/>
          </a:xfrm>
          <a:noFill/>
          <a:ln>
            <a:solidFill>
              <a:srgbClr val="4C5B52"/>
            </a:solid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GB" smtClean="0"/>
              <a:t>L’Oréal (2011)</a:t>
            </a:r>
          </a:p>
        </p:txBody>
      </p:sp>
      <p:pic>
        <p:nvPicPr>
          <p:cNvPr id="14339" name="Content Placeholder 3" descr="Loreal_JuliaR.png"/>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3059907" y="1052513"/>
            <a:ext cx="3024187" cy="4243387"/>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GB" smtClean="0"/>
              <a:t>Reebok EasyTone Curve trainers (2010)</a:t>
            </a:r>
          </a:p>
        </p:txBody>
      </p:sp>
      <p:pic>
        <p:nvPicPr>
          <p:cNvPr id="15363"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3015457" y="1196975"/>
            <a:ext cx="3113087" cy="4014788"/>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GB" dirty="0" smtClean="0"/>
              <a:t>Shifty (</a:t>
            </a:r>
            <a:r>
              <a:rPr lang="en-GB" dirty="0" err="1" smtClean="0"/>
              <a:t>Metrodome</a:t>
            </a:r>
            <a:r>
              <a:rPr lang="en-GB" dirty="0" smtClean="0"/>
              <a:t> Group </a:t>
            </a:r>
            <a:r>
              <a:rPr lang="en-GB" dirty="0" err="1" smtClean="0"/>
              <a:t>plc</a:t>
            </a:r>
            <a:r>
              <a:rPr lang="en-GB" dirty="0" smtClean="0"/>
              <a:t>) (2009)</a:t>
            </a:r>
          </a:p>
        </p:txBody>
      </p:sp>
      <p:graphicFrame>
        <p:nvGraphicFramePr>
          <p:cNvPr id="19459" name="Object 2"/>
          <p:cNvGraphicFramePr>
            <a:graphicFrameLocks noGrp="1" noChangeAspect="1"/>
          </p:cNvGraphicFramePr>
          <p:nvPr>
            <p:ph sz="half" idx="4294967295"/>
            <p:extLst>
              <p:ext uri="{D42A27DB-BD31-4B8C-83A1-F6EECF244321}">
                <p14:modId xmlns:p14="http://schemas.microsoft.com/office/powerpoint/2010/main" val="664116557"/>
              </p:ext>
            </p:extLst>
          </p:nvPr>
        </p:nvGraphicFramePr>
        <p:xfrm>
          <a:off x="755576" y="1052736"/>
          <a:ext cx="3071813" cy="4375150"/>
        </p:xfrm>
        <a:graphic>
          <a:graphicData uri="http://schemas.openxmlformats.org/presentationml/2006/ole">
            <mc:AlternateContent xmlns:mc="http://schemas.openxmlformats.org/markup-compatibility/2006">
              <mc:Choice xmlns:v="urn:schemas-microsoft-com:vml" Requires="v">
                <p:oleObj spid="_x0000_s2059" name="Acrobat Document" r:id="rId4" imgW="4073040" imgH="5801040" progId="AcroExch.Document.7">
                  <p:embed/>
                </p:oleObj>
              </mc:Choice>
              <mc:Fallback>
                <p:oleObj name="Acrobat Document" r:id="rId4" imgW="4073040" imgH="5801040"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1052736"/>
                        <a:ext cx="3071813" cy="4375150"/>
                      </a:xfrm>
                      <a:prstGeom prst="rect">
                        <a:avLst/>
                      </a:prstGeom>
                      <a:noFill/>
                      <a:ln w="9525">
                        <a:solidFill>
                          <a:srgbClr val="515B5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9" name="Picture 2"/>
          <p:cNvPicPr>
            <a:picLocks noGrp="1" noChangeAspect="1" noChangeArrowheads="1"/>
          </p:cNvPicPr>
          <p:nvPr>
            <p:ph sz="half" idx="4294967295"/>
          </p:nvPr>
        </p:nvPicPr>
        <p:blipFill>
          <a:blip r:embed="rId6"/>
          <a:srcRect/>
          <a:stretch>
            <a:fillRect/>
          </a:stretch>
        </p:blipFill>
        <p:spPr>
          <a:xfrm>
            <a:off x="4139952" y="1268760"/>
            <a:ext cx="4591050" cy="3673475"/>
          </a:xfrm>
          <a:ln>
            <a:solidFill>
              <a:schemeClr val="tx1">
                <a:lumMod val="75000"/>
                <a:lumOff val="25000"/>
              </a:schemeClr>
            </a:solid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Harmful ads</a:t>
            </a:r>
            <a:endParaRPr lang="en-GB" dirty="0"/>
          </a:p>
        </p:txBody>
      </p:sp>
      <p:sp>
        <p:nvSpPr>
          <p:cNvPr id="4" name="Content Placeholder 3"/>
          <p:cNvSpPr>
            <a:spLocks noGrp="1"/>
          </p:cNvSpPr>
          <p:nvPr>
            <p:ph idx="1"/>
          </p:nvPr>
        </p:nvSpPr>
        <p:spPr>
          <a:xfrm>
            <a:off x="395536" y="980728"/>
            <a:ext cx="7776864" cy="4464496"/>
          </a:xfrm>
        </p:spPr>
        <p:txBody>
          <a:bodyPr/>
          <a:lstStyle/>
          <a:p>
            <a:r>
              <a:rPr lang="en-GB" b="1" dirty="0"/>
              <a:t>What the </a:t>
            </a:r>
            <a:r>
              <a:rPr lang="en-GB" b="1" dirty="0" smtClean="0"/>
              <a:t>Advertising Codes </a:t>
            </a:r>
            <a:r>
              <a:rPr lang="en-GB" b="1" dirty="0"/>
              <a:t>say (in summary</a:t>
            </a:r>
            <a:r>
              <a:rPr lang="en-GB" b="1" dirty="0" smtClean="0"/>
              <a:t>):</a:t>
            </a:r>
          </a:p>
          <a:p>
            <a:endParaRPr lang="en-GB" b="1" dirty="0"/>
          </a:p>
          <a:p>
            <a:r>
              <a:rPr lang="en-GB" dirty="0"/>
              <a:t>•	</a:t>
            </a:r>
            <a:r>
              <a:rPr lang="en-GB" dirty="0" smtClean="0"/>
              <a:t>Ads must be prepared with a sense of responsibility to consumers and society.</a:t>
            </a:r>
            <a:br>
              <a:rPr lang="en-GB" dirty="0" smtClean="0"/>
            </a:br>
            <a:endParaRPr lang="en-GB" dirty="0" smtClean="0"/>
          </a:p>
          <a:p>
            <a:pPr>
              <a:buFont typeface="Arial" panose="020B0604020202020204" pitchFamily="34" charset="0"/>
              <a:buChar char="•"/>
            </a:pPr>
            <a:r>
              <a:rPr lang="en-GB" dirty="0" smtClean="0"/>
              <a:t>Ads </a:t>
            </a:r>
            <a:r>
              <a:rPr lang="en-GB" dirty="0"/>
              <a:t>must not contain anything that is likely to condone or encourage violence or anti-social behaviour</a:t>
            </a:r>
            <a:r>
              <a:rPr lang="en-GB" dirty="0" smtClean="0"/>
              <a:t>.</a:t>
            </a:r>
            <a:br>
              <a:rPr lang="en-GB" dirty="0" smtClean="0"/>
            </a:br>
            <a:endParaRPr lang="en-GB" dirty="0"/>
          </a:p>
          <a:p>
            <a:r>
              <a:rPr lang="en-GB" dirty="0"/>
              <a:t>•	Ads, especially those addressed to or depicting a child, must not condone or encourage an unsafe practice</a:t>
            </a:r>
            <a:r>
              <a:rPr lang="en-GB" dirty="0" smtClean="0"/>
              <a:t>.</a:t>
            </a:r>
            <a:br>
              <a:rPr lang="en-GB" dirty="0" smtClean="0"/>
            </a:br>
            <a:endParaRPr lang="en-GB" dirty="0" smtClean="0"/>
          </a:p>
          <a:p>
            <a:r>
              <a:rPr lang="en-GB" dirty="0" smtClean="0"/>
              <a:t>•</a:t>
            </a:r>
            <a:r>
              <a:rPr lang="en-GB" dirty="0"/>
              <a:t>	Ads must not portray or represent children in a sexual way</a:t>
            </a:r>
            <a:r>
              <a:rPr lang="en-GB" dirty="0" smtClean="0"/>
              <a:t>.</a:t>
            </a:r>
            <a:br>
              <a:rPr lang="en-GB" dirty="0" smtClean="0"/>
            </a:br>
            <a:endParaRPr lang="en-GB" dirty="0"/>
          </a:p>
          <a:p>
            <a:r>
              <a:rPr lang="en-GB" dirty="0"/>
              <a:t>•	Ads should comply with the law and should not incite anyone to break it</a:t>
            </a:r>
            <a:r>
              <a:rPr lang="en-GB" dirty="0" smtClean="0"/>
              <a:t>.</a:t>
            </a:r>
            <a:br>
              <a:rPr lang="en-GB" dirty="0" smtClean="0"/>
            </a:br>
            <a:endParaRPr lang="en-GB" dirty="0"/>
          </a:p>
          <a:p>
            <a:pPr marL="0" lvl="0" indent="0" algn="r"/>
            <a:r>
              <a:rPr lang="en-GB" dirty="0" smtClean="0"/>
              <a:t>continued…</a:t>
            </a:r>
            <a:br>
              <a:rPr lang="en-GB" dirty="0" smtClean="0"/>
            </a:br>
            <a:endParaRPr lang="en-GB" dirty="0"/>
          </a:p>
          <a:p>
            <a:endParaRPr lang="en-GB" dirty="0"/>
          </a:p>
        </p:txBody>
      </p:sp>
    </p:spTree>
    <p:extLst>
      <p:ext uri="{BB962C8B-B14F-4D97-AF65-F5344CB8AC3E}">
        <p14:creationId xmlns:p14="http://schemas.microsoft.com/office/powerpoint/2010/main" val="1763205153"/>
      </p:ext>
    </p:extLst>
  </p:cSld>
  <p:clrMapOvr>
    <a:masterClrMapping/>
  </p:clrMapOvr>
</p:sld>
</file>

<file path=ppt/theme/theme1.xml><?xml version="1.0" encoding="utf-8"?>
<a:theme xmlns:a="http://schemas.openxmlformats.org/drawingml/2006/main" name="asa_template_plain">
  <a:themeElements>
    <a:clrScheme name="Custom 4">
      <a:dk1>
        <a:srgbClr val="4C5B52"/>
      </a:dk1>
      <a:lt1>
        <a:sysClr val="window" lastClr="FFFFFF"/>
      </a:lt1>
      <a:dk2>
        <a:srgbClr val="1F497D"/>
      </a:dk2>
      <a:lt2>
        <a:srgbClr val="EEECE1"/>
      </a:lt2>
      <a:accent1>
        <a:srgbClr val="EF3E42"/>
      </a:accent1>
      <a:accent2>
        <a:srgbClr val="B5121B"/>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C207EE7C89CCD489EEF8A00E4C83E38" ma:contentTypeVersion="0" ma:contentTypeDescription="Create a new document." ma:contentTypeScope="" ma:versionID="ad7cad0c819fa6ee3cda3b0775b9e040">
  <xsd:schema xmlns:xsd="http://www.w3.org/2001/XMLSchema" xmlns:xs="http://www.w3.org/2001/XMLSchema" xmlns:p="http://schemas.microsoft.com/office/2006/metadata/properties" xmlns:ns1="http://schemas.microsoft.com/sharepoint/v3" targetNamespace="http://schemas.microsoft.com/office/2006/metadata/properties" ma:root="true" ma:fieldsID="07bf9f7eaa88c6918a1afa2233bccd59"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A0B3983-CB72-4247-82D3-5C21AA0D4DE4}">
  <ds:schemaRefs>
    <ds:schemaRef ds:uri="http://purl.org/dc/elements/1.1/"/>
    <ds:schemaRef ds:uri="http://schemas.microsoft.com/sharepoint/v3"/>
    <ds:schemaRef ds:uri="http://schemas.microsoft.com/office/infopath/2007/PartnerControls"/>
    <ds:schemaRef ds:uri="http://www.w3.org/XML/1998/namespace"/>
    <ds:schemaRef ds:uri="http://schemas.microsoft.com/office/2006/documentManagement/types"/>
    <ds:schemaRef ds:uri="http://purl.org/dc/dcmitype/"/>
    <ds:schemaRef ds:uri="http://schemas.openxmlformats.org/package/2006/metadata/core-propertie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DB5C7451-0A58-4C53-A534-253BBF7046B5}">
  <ds:schemaRefs>
    <ds:schemaRef ds:uri="http://schemas.microsoft.com/sharepoint/v3/contenttype/forms"/>
  </ds:schemaRefs>
</ds:datastoreItem>
</file>

<file path=customXml/itemProps3.xml><?xml version="1.0" encoding="utf-8"?>
<ds:datastoreItem xmlns:ds="http://schemas.openxmlformats.org/officeDocument/2006/customXml" ds:itemID="{B2EF6061-D623-4BBF-B7DE-8971FE2B52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asa_template_plain</Template>
  <TotalTime>205</TotalTime>
  <Words>3334</Words>
  <Application>Microsoft Office PowerPoint</Application>
  <PresentationFormat>On-screen Show (4:3)</PresentationFormat>
  <Paragraphs>268</Paragraphs>
  <Slides>32</Slides>
  <Notes>24</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32</vt:i4>
      </vt:variant>
    </vt:vector>
  </HeadingPairs>
  <TitlesOfParts>
    <vt:vector size="35" baseType="lpstr">
      <vt:lpstr>asa_template_plain</vt:lpstr>
      <vt:lpstr>Acrobat Document</vt:lpstr>
      <vt:lpstr>Photo Editor Photo</vt:lpstr>
      <vt:lpstr>Ad Bank</vt:lpstr>
      <vt:lpstr>Notes to teachers</vt:lpstr>
      <vt:lpstr>Misleading ads</vt:lpstr>
      <vt:lpstr>Snickers (Mars Chocolate UK) (2012)</vt:lpstr>
      <vt:lpstr>Nike (UK) Ltd (2012)</vt:lpstr>
      <vt:lpstr>L’Oréal (2011)</vt:lpstr>
      <vt:lpstr>Reebok EasyTone Curve trainers (2010)</vt:lpstr>
      <vt:lpstr>Shifty (Metrodome Group plc) (2009)</vt:lpstr>
      <vt:lpstr>Harmful ads</vt:lpstr>
      <vt:lpstr>Harmful ads</vt:lpstr>
      <vt:lpstr>Koosday Events (2014)</vt:lpstr>
      <vt:lpstr>Hi Spirits, 2012</vt:lpstr>
      <vt:lpstr>Criminal Damage (2012)</vt:lpstr>
      <vt:lpstr>Miu Miu (Prada) (2011)</vt:lpstr>
      <vt:lpstr>Drop Dead Clothing (2011)</vt:lpstr>
      <vt:lpstr>no added sugar Ltd (2010)</vt:lpstr>
      <vt:lpstr>Righteous Kill (2008)</vt:lpstr>
      <vt:lpstr>Offensive ads</vt:lpstr>
      <vt:lpstr>Paddy Power (2014)</vt:lpstr>
      <vt:lpstr>Channel Four Television Corporation, 2012</vt:lpstr>
      <vt:lpstr>Marc Jacobs ‘Oh Lola’ perfume (2012)</vt:lpstr>
      <vt:lpstr>Mr Unique (2012)</vt:lpstr>
      <vt:lpstr>Phones 4 U Ltd (2011)</vt:lpstr>
      <vt:lpstr>Lynx (2011)</vt:lpstr>
      <vt:lpstr>Antonio Federici (2010) </vt:lpstr>
      <vt:lpstr>Historical ads</vt:lpstr>
      <vt:lpstr>Carbolic Smoke Ball Company, 1890s</vt:lpstr>
      <vt:lpstr>Coca-Cola 1890s</vt:lpstr>
      <vt:lpstr>Vigor’s Horse-Action Saddle, 1897</vt:lpstr>
      <vt:lpstr>Pears Soap 19th Century</vt:lpstr>
      <vt:lpstr>The Soda Pop Board of America, 1950s</vt:lpstr>
      <vt:lpstr>Thank you</vt:lpstr>
    </vt:vector>
  </TitlesOfParts>
  <Company>Advertising Standards Authority Ltd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 Bank</dc:title>
  <dc:creator>priscillao</dc:creator>
  <cp:lastModifiedBy>priscillao</cp:lastModifiedBy>
  <cp:revision>21</cp:revision>
  <dcterms:created xsi:type="dcterms:W3CDTF">2014-08-20T16:05:52Z</dcterms:created>
  <dcterms:modified xsi:type="dcterms:W3CDTF">2014-09-12T15:26:53Z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0x0101001C207EE7C89CCD489EEF8A00E4C83E38</vt:lpwstr>
  </property>
</Properties>
</file>